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5"/>
  </p:notesMasterIdLst>
  <p:sldIdLst>
    <p:sldId id="281" r:id="rId2"/>
    <p:sldId id="282" r:id="rId3"/>
    <p:sldId id="297" r:id="rId4"/>
    <p:sldId id="301" r:id="rId5"/>
    <p:sldId id="302" r:id="rId6"/>
    <p:sldId id="304" r:id="rId7"/>
    <p:sldId id="305" r:id="rId8"/>
    <p:sldId id="309" r:id="rId9"/>
    <p:sldId id="310" r:id="rId10"/>
    <p:sldId id="311" r:id="rId11"/>
    <p:sldId id="312" r:id="rId12"/>
    <p:sldId id="313" r:id="rId13"/>
    <p:sldId id="317" r:id="rId14"/>
    <p:sldId id="314" r:id="rId15"/>
    <p:sldId id="315" r:id="rId16"/>
    <p:sldId id="316" r:id="rId17"/>
    <p:sldId id="318" r:id="rId18"/>
    <p:sldId id="320" r:id="rId19"/>
    <p:sldId id="321" r:id="rId20"/>
    <p:sldId id="322" r:id="rId21"/>
    <p:sldId id="323" r:id="rId22"/>
    <p:sldId id="324" r:id="rId23"/>
    <p:sldId id="296"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6699"/>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62" autoAdjust="0"/>
    <p:restoredTop sz="94660"/>
  </p:normalViewPr>
  <p:slideViewPr>
    <p:cSldViewPr>
      <p:cViewPr varScale="1">
        <p:scale>
          <a:sx n="109" d="100"/>
          <a:sy n="109" d="100"/>
        </p:scale>
        <p:origin x="129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4459767-5009-466D-8475-D5A97546720D}" type="datetimeFigureOut">
              <a:rPr lang="en-US" smtClean="0"/>
              <a:t>5/13/2020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DDBE75-DFD4-485E-92EA-DE6297A20DDE}" type="slidenum">
              <a:rPr lang="en-US" smtClean="0"/>
              <a:t>‹#›</a:t>
            </a:fld>
            <a:endParaRPr lang="en-US" dirty="0"/>
          </a:p>
        </p:txBody>
      </p:sp>
    </p:spTree>
    <p:extLst>
      <p:ext uri="{BB962C8B-B14F-4D97-AF65-F5344CB8AC3E}">
        <p14:creationId xmlns:p14="http://schemas.microsoft.com/office/powerpoint/2010/main" val="1292524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DDBE75-DFD4-485E-92EA-DE6297A20DDE}" type="slidenum">
              <a:rPr lang="en-US" smtClean="0"/>
              <a:t>2</a:t>
            </a:fld>
            <a:endParaRPr lang="en-US" dirty="0"/>
          </a:p>
        </p:txBody>
      </p:sp>
    </p:spTree>
    <p:extLst>
      <p:ext uri="{BB962C8B-B14F-4D97-AF65-F5344CB8AC3E}">
        <p14:creationId xmlns:p14="http://schemas.microsoft.com/office/powerpoint/2010/main" val="2524957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C:\Users\User\Desktop\PP Master - New\PP Master New - V2\Cover Page - V2.jpg"/>
          <p:cNvPicPr>
            <a:picLocks noChangeAspect="1" noChangeArrowheads="1"/>
          </p:cNvPicPr>
          <p:nvPr userDrawn="1"/>
        </p:nvPicPr>
        <p:blipFill>
          <a:blip r:embed="rId2" cstate="print"/>
          <a:srcRect/>
          <a:stretch>
            <a:fillRect/>
          </a:stretch>
        </p:blipFill>
        <p:spPr bwMode="auto">
          <a:xfrm>
            <a:off x="0" y="0"/>
            <a:ext cx="9143999" cy="6873893"/>
          </a:xfrm>
          <a:prstGeom prst="rect">
            <a:avLst/>
          </a:prstGeom>
          <a:noFill/>
        </p:spPr>
      </p:pic>
      <p:sp>
        <p:nvSpPr>
          <p:cNvPr id="2" name="Title 1"/>
          <p:cNvSpPr>
            <a:spLocks noGrp="1"/>
          </p:cNvSpPr>
          <p:nvPr>
            <p:ph type="ctrTitle" hasCustomPrompt="1"/>
          </p:nvPr>
        </p:nvSpPr>
        <p:spPr>
          <a:xfrm>
            <a:off x="3733800" y="2133600"/>
            <a:ext cx="4953000" cy="1470025"/>
          </a:xfrm>
        </p:spPr>
        <p:txBody>
          <a:bodyPr>
            <a:normAutofit/>
          </a:bodyPr>
          <a:lstStyle>
            <a:lvl1pPr algn="r">
              <a:defRPr lang="en-US" sz="4000" b="1" kern="1200" dirty="0" smtClean="0">
                <a:solidFill>
                  <a:schemeClr val="accent1">
                    <a:lumMod val="75000"/>
                  </a:schemeClr>
                </a:solidFill>
                <a:latin typeface="Sylfaen" pitchFamily="18" charset="0"/>
                <a:ea typeface="+mj-ea"/>
                <a:cs typeface="+mj-cs"/>
              </a:defRPr>
            </a:lvl1pPr>
          </a:lstStyle>
          <a:p>
            <a:r>
              <a:rPr lang="ka-GE" dirty="0" smtClean="0"/>
              <a:t>სათაური 1</a:t>
            </a:r>
            <a:endParaRPr lang="en-US" dirty="0"/>
          </a:p>
        </p:txBody>
      </p:sp>
      <p:sp>
        <p:nvSpPr>
          <p:cNvPr id="3" name="Subtitle 2"/>
          <p:cNvSpPr>
            <a:spLocks noGrp="1"/>
          </p:cNvSpPr>
          <p:nvPr>
            <p:ph type="subTitle" idx="1" hasCustomPrompt="1"/>
          </p:nvPr>
        </p:nvSpPr>
        <p:spPr>
          <a:xfrm>
            <a:off x="4419600" y="3886200"/>
            <a:ext cx="4267200" cy="1752600"/>
          </a:xfrm>
        </p:spPr>
        <p:txBody>
          <a:bodyPr>
            <a:normAutofit/>
          </a:bodyPr>
          <a:lstStyle>
            <a:lvl1pPr marL="0" indent="0" algn="r">
              <a:buNone/>
              <a:defRPr sz="3200">
                <a:solidFill>
                  <a:schemeClr val="tx1">
                    <a:tint val="75000"/>
                  </a:schemeClr>
                </a:solidFill>
                <a:latin typeface="Sylfae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a-GE" dirty="0" smtClean="0"/>
              <a:t>სათაური 2</a:t>
            </a:r>
          </a:p>
          <a:p>
            <a:r>
              <a:rPr lang="ka-GE" dirty="0" smtClean="0"/>
              <a:t>სათაური 2</a:t>
            </a:r>
          </a:p>
        </p:txBody>
      </p:sp>
      <p:sp>
        <p:nvSpPr>
          <p:cNvPr id="4" name="Date Placeholder 3"/>
          <p:cNvSpPr>
            <a:spLocks noGrp="1"/>
          </p:cNvSpPr>
          <p:nvPr>
            <p:ph type="dt" sz="half" idx="10"/>
          </p:nvPr>
        </p:nvSpPr>
        <p:spPr/>
        <p:txBody>
          <a:bodyPr/>
          <a:lstStyle/>
          <a:p>
            <a:fld id="{07EA4698-6115-4A1C-8C6C-520E0F85DEAC}" type="datetimeFigureOut">
              <a:rPr lang="en-US" smtClean="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74AA4-E518-4541-A9E1-082F286DDE4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152400"/>
            <a:ext cx="7391400" cy="990600"/>
          </a:xfrm>
        </p:spPr>
        <p:txBody>
          <a:bodyPr>
            <a:noAutofit/>
          </a:bodyPr>
          <a:lstStyle>
            <a:lvl1pPr>
              <a:defRPr sz="4800" b="1">
                <a:solidFill>
                  <a:srgbClr val="005392"/>
                </a:solidFill>
                <a:latin typeface="Sylfaen" pitchFamily="18" charset="0"/>
              </a:defRPr>
            </a:lvl1pPr>
          </a:lstStyle>
          <a:p>
            <a:r>
              <a:rPr lang="ka-GE" dirty="0" smtClean="0"/>
              <a:t>სათაური</a:t>
            </a:r>
            <a:endParaRPr lang="en-US" dirty="0"/>
          </a:p>
        </p:txBody>
      </p:sp>
      <p:sp>
        <p:nvSpPr>
          <p:cNvPr id="3" name="Content Placeholder 2"/>
          <p:cNvSpPr>
            <a:spLocks noGrp="1"/>
          </p:cNvSpPr>
          <p:nvPr>
            <p:ph idx="1" hasCustomPrompt="1"/>
          </p:nvPr>
        </p:nvSpPr>
        <p:spPr>
          <a:xfrm>
            <a:off x="457200" y="1524000"/>
            <a:ext cx="8229600" cy="4602163"/>
          </a:xfrm>
        </p:spPr>
        <p:txBody>
          <a:bodyPr/>
          <a:lstStyle>
            <a:lvl1pPr>
              <a:defRPr>
                <a:solidFill>
                  <a:schemeClr val="tx1">
                    <a:lumMod val="65000"/>
                    <a:lumOff val="35000"/>
                  </a:schemeClr>
                </a:solidFill>
                <a:latin typeface="Sylfaen" pitchFamily="18" charset="0"/>
              </a:defRPr>
            </a:lvl1pPr>
            <a:lvl2pPr>
              <a:defRPr>
                <a:solidFill>
                  <a:schemeClr val="tx1">
                    <a:lumMod val="65000"/>
                    <a:lumOff val="35000"/>
                  </a:schemeClr>
                </a:solidFill>
                <a:latin typeface="Sylfaen" pitchFamily="18" charset="0"/>
              </a:defRPr>
            </a:lvl2pPr>
            <a:lvl3pPr>
              <a:defRPr>
                <a:solidFill>
                  <a:schemeClr val="tx1">
                    <a:lumMod val="65000"/>
                    <a:lumOff val="35000"/>
                  </a:schemeClr>
                </a:solidFill>
                <a:latin typeface="Sylfaen" pitchFamily="18" charset="0"/>
              </a:defRPr>
            </a:lvl3pPr>
            <a:lvl4pPr>
              <a:defRPr>
                <a:solidFill>
                  <a:schemeClr val="tx1">
                    <a:lumMod val="65000"/>
                    <a:lumOff val="35000"/>
                  </a:schemeClr>
                </a:solidFill>
                <a:latin typeface="Sylfaen" pitchFamily="18" charset="0"/>
              </a:defRPr>
            </a:lvl4pPr>
            <a:lvl5pPr>
              <a:defRPr>
                <a:latin typeface="Sylfaen" pitchFamily="18" charset="0"/>
              </a:defRPr>
            </a:lvl5pPr>
          </a:lstStyle>
          <a:p>
            <a:pPr lvl="0"/>
            <a:r>
              <a:rPr lang="ka-GE" dirty="0" smtClean="0"/>
              <a:t>ტექსტი</a:t>
            </a:r>
          </a:p>
          <a:p>
            <a:pPr lvl="1"/>
            <a:r>
              <a:rPr lang="ka-GE" dirty="0" smtClean="0"/>
              <a:t>ტექსტი</a:t>
            </a:r>
          </a:p>
          <a:p>
            <a:pPr lvl="2"/>
            <a:r>
              <a:rPr lang="ka-GE" dirty="0" smtClean="0"/>
              <a:t>ტექსტი</a:t>
            </a:r>
          </a:p>
          <a:p>
            <a:pPr lvl="3"/>
            <a:r>
              <a:rPr lang="ka-GE" dirty="0" smtClean="0"/>
              <a:t>ტექსტი</a:t>
            </a:r>
            <a:endParaRPr lang="en-US" dirty="0" smtClean="0"/>
          </a:p>
        </p:txBody>
      </p:sp>
      <p:sp>
        <p:nvSpPr>
          <p:cNvPr id="4" name="Date Placeholder 3"/>
          <p:cNvSpPr>
            <a:spLocks noGrp="1"/>
          </p:cNvSpPr>
          <p:nvPr>
            <p:ph type="dt" sz="half" idx="10"/>
          </p:nvPr>
        </p:nvSpPr>
        <p:spPr/>
        <p:txBody>
          <a:bodyPr/>
          <a:lstStyle>
            <a:lvl1pPr>
              <a:defRPr>
                <a:latin typeface="Sylfaen" pitchFamily="18" charset="0"/>
              </a:defRPr>
            </a:lvl1pPr>
          </a:lstStyle>
          <a:p>
            <a:fld id="{07EA4698-6115-4A1C-8C6C-520E0F85DEAC}" type="datetimeFigureOut">
              <a:rPr lang="en-US" smtClean="0"/>
              <a:pPr/>
              <a:t>5/13/2020</a:t>
            </a:fld>
            <a:endParaRPr lang="en-US" dirty="0"/>
          </a:p>
        </p:txBody>
      </p:sp>
      <p:sp>
        <p:nvSpPr>
          <p:cNvPr id="5" name="Footer Placeholder 4"/>
          <p:cNvSpPr>
            <a:spLocks noGrp="1"/>
          </p:cNvSpPr>
          <p:nvPr>
            <p:ph type="ftr" sz="quarter" idx="11"/>
          </p:nvPr>
        </p:nvSpPr>
        <p:spPr/>
        <p:txBody>
          <a:bodyPr/>
          <a:lstStyle>
            <a:lvl1pPr>
              <a:defRPr>
                <a:latin typeface="Sylfaen"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Sylfaen" pitchFamily="18" charset="0"/>
              </a:defRPr>
            </a:lvl1pPr>
          </a:lstStyle>
          <a:p>
            <a:fld id="{72A74AA4-E518-4541-A9E1-082F286DDE4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797" b="1"/>
            </a:lvl1pPr>
            <a:lvl2pPr marL="342351" indent="0">
              <a:buNone/>
              <a:defRPr sz="1498" b="1"/>
            </a:lvl2pPr>
            <a:lvl3pPr marL="684703" indent="0">
              <a:buNone/>
              <a:defRPr sz="1348" b="1"/>
            </a:lvl3pPr>
            <a:lvl4pPr marL="1027054" indent="0">
              <a:buNone/>
              <a:defRPr sz="1198" b="1"/>
            </a:lvl4pPr>
            <a:lvl5pPr marL="1369405" indent="0">
              <a:buNone/>
              <a:defRPr sz="1198" b="1"/>
            </a:lvl5pPr>
            <a:lvl6pPr marL="1711757" indent="0">
              <a:buNone/>
              <a:defRPr sz="1198" b="1"/>
            </a:lvl6pPr>
            <a:lvl7pPr marL="2054108" indent="0">
              <a:buNone/>
              <a:defRPr sz="1198" b="1"/>
            </a:lvl7pPr>
            <a:lvl8pPr marL="2396460" indent="0">
              <a:buNone/>
              <a:defRPr sz="1198" b="1"/>
            </a:lvl8pPr>
            <a:lvl9pPr marL="2738811" indent="0">
              <a:buNone/>
              <a:defRPr sz="1198"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797"/>
            </a:lvl1pPr>
            <a:lvl2pPr>
              <a:defRPr sz="1498"/>
            </a:lvl2pPr>
            <a:lvl3pPr>
              <a:defRPr sz="1348"/>
            </a:lvl3pPr>
            <a:lvl4pPr>
              <a:defRPr sz="1198"/>
            </a:lvl4pPr>
            <a:lvl5pPr>
              <a:defRPr sz="1198"/>
            </a:lvl5pPr>
            <a:lvl6pPr>
              <a:defRPr sz="1198"/>
            </a:lvl6pPr>
            <a:lvl7pPr>
              <a:defRPr sz="1198"/>
            </a:lvl7pPr>
            <a:lvl8pPr>
              <a:defRPr sz="1198"/>
            </a:lvl8pPr>
            <a:lvl9pPr>
              <a:defRPr sz="11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797" b="1"/>
            </a:lvl1pPr>
            <a:lvl2pPr marL="342351" indent="0">
              <a:buNone/>
              <a:defRPr sz="1498" b="1"/>
            </a:lvl2pPr>
            <a:lvl3pPr marL="684703" indent="0">
              <a:buNone/>
              <a:defRPr sz="1348" b="1"/>
            </a:lvl3pPr>
            <a:lvl4pPr marL="1027054" indent="0">
              <a:buNone/>
              <a:defRPr sz="1198" b="1"/>
            </a:lvl4pPr>
            <a:lvl5pPr marL="1369405" indent="0">
              <a:buNone/>
              <a:defRPr sz="1198" b="1"/>
            </a:lvl5pPr>
            <a:lvl6pPr marL="1711757" indent="0">
              <a:buNone/>
              <a:defRPr sz="1198" b="1"/>
            </a:lvl6pPr>
            <a:lvl7pPr marL="2054108" indent="0">
              <a:buNone/>
              <a:defRPr sz="1198" b="1"/>
            </a:lvl7pPr>
            <a:lvl8pPr marL="2396460" indent="0">
              <a:buNone/>
              <a:defRPr sz="1198" b="1"/>
            </a:lvl8pPr>
            <a:lvl9pPr marL="2738811" indent="0">
              <a:buNone/>
              <a:defRPr sz="1198"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797"/>
            </a:lvl1pPr>
            <a:lvl2pPr>
              <a:defRPr sz="1498"/>
            </a:lvl2pPr>
            <a:lvl3pPr>
              <a:defRPr sz="1348"/>
            </a:lvl3pPr>
            <a:lvl4pPr>
              <a:defRPr sz="1198"/>
            </a:lvl4pPr>
            <a:lvl5pPr>
              <a:defRPr sz="1198"/>
            </a:lvl5pPr>
            <a:lvl6pPr>
              <a:defRPr sz="1198"/>
            </a:lvl6pPr>
            <a:lvl7pPr>
              <a:defRPr sz="1198"/>
            </a:lvl7pPr>
            <a:lvl8pPr>
              <a:defRPr sz="1198"/>
            </a:lvl8pPr>
            <a:lvl9pPr>
              <a:defRPr sz="11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18385A-D0CB-469E-9CEF-7CEE98C0488E}" type="datetime1">
              <a:rPr lang="en-US" smtClean="0"/>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23E5AA-6835-46D5-B946-3F41674D3133}" type="slidenum">
              <a:rPr lang="en-US" smtClean="0"/>
              <a:t>‹#›</a:t>
            </a:fld>
            <a:endParaRPr lang="en-US" dirty="0"/>
          </a:p>
        </p:txBody>
      </p:sp>
    </p:spTree>
    <p:extLst>
      <p:ext uri="{BB962C8B-B14F-4D97-AF65-F5344CB8AC3E}">
        <p14:creationId xmlns:p14="http://schemas.microsoft.com/office/powerpoint/2010/main" val="1658226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User\Desktop\PP Master - New\PP Master New - V2\Inner Page - V2.jpg"/>
          <p:cNvPicPr>
            <a:picLocks noChangeAspect="1" noChangeArrowheads="1"/>
          </p:cNvPicPr>
          <p:nvPr/>
        </p:nvPicPr>
        <p:blipFill>
          <a:blip r:embed="rId5" cstate="print"/>
          <a:srcRect/>
          <a:stretch>
            <a:fillRect/>
          </a:stretch>
        </p:blipFill>
        <p:spPr bwMode="auto">
          <a:xfrm>
            <a:off x="0" y="0"/>
            <a:ext cx="9144714" cy="6858000"/>
          </a:xfrm>
          <a:prstGeom prst="rect">
            <a:avLst/>
          </a:prstGeom>
          <a:noFill/>
        </p:spPr>
      </p:pic>
      <p:sp>
        <p:nvSpPr>
          <p:cNvPr id="2" name="Title Placeholder 1"/>
          <p:cNvSpPr>
            <a:spLocks noGrp="1"/>
          </p:cNvSpPr>
          <p:nvPr>
            <p:ph type="title"/>
          </p:nvPr>
        </p:nvSpPr>
        <p:spPr>
          <a:xfrm>
            <a:off x="1295400" y="152400"/>
            <a:ext cx="7391400" cy="990600"/>
          </a:xfrm>
          <a:prstGeom prst="rect">
            <a:avLst/>
          </a:prstGeom>
        </p:spPr>
        <p:txBody>
          <a:bodyPr vert="horz" lIns="91440" tIns="45720" rIns="91440" bIns="45720" rtlCol="0" anchor="ctr">
            <a:normAutofit/>
          </a:bodyPr>
          <a:lstStyle/>
          <a:p>
            <a:r>
              <a:rPr lang="ka-GE" dirty="0" smtClean="0"/>
              <a:t>სათაური</a:t>
            </a:r>
            <a:endParaRPr lang="en-US" dirty="0"/>
          </a:p>
        </p:txBody>
      </p:sp>
      <p:sp>
        <p:nvSpPr>
          <p:cNvPr id="3" name="Text Placeholder 2"/>
          <p:cNvSpPr>
            <a:spLocks noGrp="1"/>
          </p:cNvSpPr>
          <p:nvPr>
            <p:ph type="body" idx="1"/>
          </p:nvPr>
        </p:nvSpPr>
        <p:spPr>
          <a:xfrm>
            <a:off x="457200" y="1524000"/>
            <a:ext cx="8229600" cy="4602163"/>
          </a:xfrm>
          <a:prstGeom prst="rect">
            <a:avLst/>
          </a:prstGeom>
        </p:spPr>
        <p:txBody>
          <a:bodyPr vert="horz" lIns="91440" tIns="45720" rIns="91440" bIns="45720" rtlCol="0">
            <a:normAutofit/>
          </a:bodyPr>
          <a:lstStyle/>
          <a:p>
            <a:pPr lvl="0"/>
            <a:r>
              <a:rPr lang="ka-GE" dirty="0" smtClean="0"/>
              <a:t>ტექსტი</a:t>
            </a:r>
          </a:p>
          <a:p>
            <a:pPr lvl="1"/>
            <a:r>
              <a:rPr lang="ka-GE" dirty="0" smtClean="0"/>
              <a:t>ტექსტი</a:t>
            </a:r>
          </a:p>
          <a:p>
            <a:pPr lvl="2"/>
            <a:r>
              <a:rPr lang="ka-GE" dirty="0" smtClean="0"/>
              <a:t>ტექსტი</a:t>
            </a:r>
          </a:p>
          <a:p>
            <a:pPr lvl="3"/>
            <a:r>
              <a:rPr lang="ka-GE" dirty="0" smtClean="0"/>
              <a:t>ტექსტი</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Sylfaen" pitchFamily="18" charset="0"/>
              </a:defRPr>
            </a:lvl1pPr>
          </a:lstStyle>
          <a:p>
            <a:fld id="{07EA4698-6115-4A1C-8C6C-520E0F85DEAC}" type="datetimeFigureOut">
              <a:rPr lang="en-US" smtClean="0"/>
              <a:pPr/>
              <a:t>5/13/2020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Sylfae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Sylfaen" pitchFamily="18" charset="0"/>
              </a:defRPr>
            </a:lvl1pPr>
          </a:lstStyle>
          <a:p>
            <a:fld id="{72A74AA4-E518-4541-A9E1-082F286DDE4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r" defTabSz="914400" rtl="0" eaLnBrk="1" latinLnBrk="0" hangingPunct="1">
        <a:spcBef>
          <a:spcPct val="0"/>
        </a:spcBef>
        <a:buNone/>
        <a:defRPr sz="4800" b="1" kern="1200">
          <a:solidFill>
            <a:srgbClr val="005392"/>
          </a:solidFill>
          <a:latin typeface="Sylfaen"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600" kern="1200">
          <a:solidFill>
            <a:schemeClr val="tx1">
              <a:lumMod val="65000"/>
              <a:lumOff val="35000"/>
            </a:schemeClr>
          </a:solidFill>
          <a:latin typeface="Sylfaen" pitchFamily="18" charset="0"/>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lumMod val="65000"/>
              <a:lumOff val="35000"/>
            </a:schemeClr>
          </a:solidFill>
          <a:latin typeface="Sylfaen" pitchFamily="18"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lumMod val="65000"/>
              <a:lumOff val="35000"/>
            </a:schemeClr>
          </a:solidFill>
          <a:latin typeface="Sylfaen" pitchFamily="18"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Sylfae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www.moh.gov.ge/"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828800" y="3200400"/>
            <a:ext cx="7162800" cy="1600200"/>
          </a:xfrm>
        </p:spPr>
        <p:txBody>
          <a:bodyPr>
            <a:noAutofit/>
          </a:bodyPr>
          <a:lstStyle/>
          <a:p>
            <a:pPr algn="ctr"/>
            <a:r>
              <a:rPr lang="ka-GE" sz="2800" dirty="0" smtClean="0">
                <a:solidFill>
                  <a:schemeClr val="tx1"/>
                </a:solidFill>
              </a:rPr>
              <a:t>კორონავირუსის პანდემიის შედეგად დაზარალებულთა მხარდაჭერის პროგრამის პროცედურული დეტალები</a:t>
            </a:r>
            <a:endParaRPr sz="2800" dirty="0" smtClean="0">
              <a:solidFill>
                <a:srgbClr val="005392"/>
              </a:solidFill>
            </a:endParaRPr>
          </a:p>
        </p:txBody>
      </p:sp>
      <p:sp>
        <p:nvSpPr>
          <p:cNvPr id="2" name="TextBox 1"/>
          <p:cNvSpPr txBox="1"/>
          <p:nvPr/>
        </p:nvSpPr>
        <p:spPr>
          <a:xfrm>
            <a:off x="1828800" y="5638800"/>
            <a:ext cx="5334000" cy="646331"/>
          </a:xfrm>
          <a:prstGeom prst="rect">
            <a:avLst/>
          </a:prstGeom>
          <a:noFill/>
        </p:spPr>
        <p:txBody>
          <a:bodyPr wrap="square" rtlCol="0">
            <a:spAutoFit/>
          </a:bodyPr>
          <a:lstStyle/>
          <a:p>
            <a:pPr algn="ctr"/>
            <a:r>
              <a:rPr lang="ka-GE" b="1" dirty="0" smtClean="0"/>
              <a:t>თბილისი</a:t>
            </a:r>
          </a:p>
          <a:p>
            <a:pPr algn="ctr"/>
            <a:r>
              <a:rPr lang="ka-GE" b="1" dirty="0" smtClean="0"/>
              <a:t>2020 წელი</a:t>
            </a:r>
            <a:endParaRPr lang="en-US" b="1" dirty="0"/>
          </a:p>
        </p:txBody>
      </p:sp>
    </p:spTree>
    <p:extLst>
      <p:ext uri="{BB962C8B-B14F-4D97-AF65-F5344CB8AC3E}">
        <p14:creationId xmlns:p14="http://schemas.microsoft.com/office/powerpoint/2010/main" val="497708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828800"/>
            <a:ext cx="8305800" cy="3939540"/>
          </a:xfrm>
          <a:prstGeom prst="rect">
            <a:avLst/>
          </a:prstGeom>
        </p:spPr>
        <p:txBody>
          <a:bodyPr wrap="square">
            <a:spAutoFit/>
          </a:bodyPr>
          <a:lstStyle/>
          <a:p>
            <a:pPr algn="just">
              <a:lnSpc>
                <a:spcPct val="107000"/>
              </a:lnSpc>
              <a:spcAft>
                <a:spcPts val="599"/>
              </a:spcAft>
            </a:pPr>
            <a:r>
              <a:rPr lang="ka-GE" sz="2000" b="1" u="sng" dirty="0">
                <a:solidFill>
                  <a:srgbClr val="002D7B"/>
                </a:solidFill>
              </a:rPr>
              <a:t>კომპენსაციის ფორმა:</a:t>
            </a:r>
            <a:endParaRPr lang="ka-GE" sz="2000" u="sng" dirty="0">
              <a:solidFill>
                <a:srgbClr val="002D7B"/>
              </a:solidFill>
              <a:ea typeface="Calibri" panose="020F0502020204030204" pitchFamily="34" charset="0"/>
              <a:cs typeface="Times New Roman" panose="02020603050405020304" pitchFamily="18" charset="0"/>
            </a:endParaRPr>
          </a:p>
          <a:p>
            <a:pPr>
              <a:lnSpc>
                <a:spcPct val="107000"/>
              </a:lnSpc>
              <a:spcAft>
                <a:spcPts val="599"/>
              </a:spcAft>
            </a:pPr>
            <a:r>
              <a:rPr lang="ka-GE" sz="1500" dirty="0">
                <a:solidFill>
                  <a:srgbClr val="002D7B"/>
                </a:solidFill>
                <a:ea typeface="Calibri" panose="020F0502020204030204" pitchFamily="34" charset="0"/>
                <a:cs typeface="Times New Roman" panose="02020603050405020304" pitchFamily="18" charset="0"/>
              </a:rPr>
              <a:t>          </a:t>
            </a:r>
            <a:r>
              <a:rPr lang="ka-GE" sz="2000" dirty="0">
                <a:solidFill>
                  <a:srgbClr val="002D7B"/>
                </a:solidFill>
                <a:ea typeface="Calibri" panose="020F0502020204030204" pitchFamily="34" charset="0"/>
                <a:cs typeface="Times New Roman" panose="02020603050405020304" pitchFamily="18" charset="0"/>
              </a:rPr>
              <a:t>მიმდინარე წლის მაისიდან იწყება </a:t>
            </a:r>
            <a:r>
              <a:rPr lang="ka-GE" sz="2000" dirty="0">
                <a:solidFill>
                  <a:srgbClr val="002D7B"/>
                </a:solidFill>
                <a:ea typeface="Times New Roman" panose="02020603050405020304" pitchFamily="18" charset="0"/>
                <a:cs typeface="Sylfaen" panose="010A0502050306030303" pitchFamily="18" charset="0"/>
              </a:rPr>
              <a:t>სახელმწიფო </a:t>
            </a:r>
            <a:r>
              <a:rPr lang="ka-GE" sz="2000" dirty="0" smtClean="0">
                <a:solidFill>
                  <a:srgbClr val="002D7B"/>
                </a:solidFill>
                <a:ea typeface="Times New Roman" panose="02020603050405020304" pitchFamily="18" charset="0"/>
                <a:cs typeface="Sylfaen" panose="010A0502050306030303" pitchFamily="18" charset="0"/>
              </a:rPr>
              <a:t>ბიუჯეტიდან </a:t>
            </a:r>
            <a:r>
              <a:rPr lang="ka-GE" sz="2000" b="1" dirty="0" smtClean="0">
                <a:solidFill>
                  <a:srgbClr val="002D7B"/>
                </a:solidFill>
                <a:ea typeface="Times New Roman" panose="02020603050405020304" pitchFamily="18" charset="0"/>
                <a:cs typeface="Sylfaen" panose="010A0502050306030303" pitchFamily="18" charset="0"/>
              </a:rPr>
              <a:t>ერთჯერადი </a:t>
            </a:r>
            <a:r>
              <a:rPr lang="ka-GE" sz="2000" b="1" dirty="0" smtClean="0">
                <a:solidFill>
                  <a:srgbClr val="FF0000"/>
                </a:solidFill>
                <a:ea typeface="Times New Roman" panose="02020603050405020304" pitchFamily="18" charset="0"/>
                <a:cs typeface="Sylfaen" panose="010A0502050306030303" pitchFamily="18" charset="0"/>
              </a:rPr>
              <a:t>(300 ლარის ოდენობით) </a:t>
            </a:r>
            <a:r>
              <a:rPr lang="ka-GE" sz="2000" dirty="0" smtClean="0">
                <a:solidFill>
                  <a:srgbClr val="002D7B"/>
                </a:solidFill>
                <a:ea typeface="Times New Roman" panose="02020603050405020304" pitchFamily="18" charset="0"/>
                <a:cs typeface="Sylfaen" panose="010A0502050306030303" pitchFamily="18" charset="0"/>
              </a:rPr>
              <a:t>ფულადი </a:t>
            </a:r>
            <a:r>
              <a:rPr lang="ka-GE" sz="2000" dirty="0">
                <a:solidFill>
                  <a:srgbClr val="002D7B"/>
                </a:solidFill>
                <a:ea typeface="Times New Roman" panose="02020603050405020304" pitchFamily="18" charset="0"/>
                <a:cs typeface="Sylfaen" panose="010A0502050306030303" pitchFamily="18" charset="0"/>
              </a:rPr>
              <a:t>კომპენსაციის </a:t>
            </a:r>
            <a:r>
              <a:rPr lang="ka-GE" sz="2000" dirty="0">
                <a:solidFill>
                  <a:srgbClr val="002D7B"/>
                </a:solidFill>
                <a:ea typeface="Calibri" panose="020F0502020204030204" pitchFamily="34" charset="0"/>
                <a:cs typeface="Times New Roman" panose="02020603050405020304" pitchFamily="18" charset="0"/>
              </a:rPr>
              <a:t>გაცემა </a:t>
            </a:r>
            <a:r>
              <a:rPr lang="ka-GE" sz="2000" dirty="0">
                <a:solidFill>
                  <a:srgbClr val="002D7B"/>
                </a:solidFill>
                <a:ea typeface="Calibri" panose="020F0502020204030204" pitchFamily="34" charset="0"/>
                <a:cs typeface="Sylfaen" panose="010A0502050306030303" pitchFamily="18" charset="0"/>
              </a:rPr>
              <a:t>ფიზიკურ პირებზე, რომლებიც არიან </a:t>
            </a:r>
            <a:r>
              <a:rPr lang="ka-GE" sz="2000" dirty="0" smtClean="0">
                <a:solidFill>
                  <a:srgbClr val="002D7B"/>
                </a:solidFill>
                <a:ea typeface="Calibri" panose="020F0502020204030204" pitchFamily="34" charset="0"/>
                <a:cs typeface="Sylfaen" panose="010A0502050306030303" pitchFamily="18" charset="0"/>
              </a:rPr>
              <a:t>თვითდასაქმებულები</a:t>
            </a:r>
            <a:r>
              <a:rPr lang="en-US" sz="2000" dirty="0">
                <a:solidFill>
                  <a:srgbClr val="002D7B"/>
                </a:solidFill>
                <a:ea typeface="Calibri" panose="020F0502020204030204" pitchFamily="34" charset="0"/>
                <a:cs typeface="Sylfaen" panose="010A0502050306030303" pitchFamily="18" charset="0"/>
              </a:rPr>
              <a:t>. </a:t>
            </a:r>
            <a:endParaRPr lang="ka-GE" sz="2000" dirty="0">
              <a:solidFill>
                <a:srgbClr val="002D7B"/>
              </a:solidFill>
              <a:ea typeface="Calibri" panose="020F0502020204030204" pitchFamily="34" charset="0"/>
              <a:cs typeface="Sylfaen" panose="010A0502050306030303" pitchFamily="18" charset="0"/>
            </a:endParaRPr>
          </a:p>
          <a:p>
            <a:pPr algn="just">
              <a:lnSpc>
                <a:spcPct val="107000"/>
              </a:lnSpc>
              <a:spcAft>
                <a:spcPts val="599"/>
              </a:spcAft>
            </a:pPr>
            <a:endParaRPr lang="ka-GE" sz="2000" dirty="0">
              <a:solidFill>
                <a:srgbClr val="002D7B"/>
              </a:solidFill>
              <a:ea typeface="Calibri" panose="020F0502020204030204" pitchFamily="34" charset="0"/>
              <a:cs typeface="Times New Roman" panose="02020603050405020304" pitchFamily="18" charset="0"/>
            </a:endParaRPr>
          </a:p>
          <a:p>
            <a:pPr algn="just">
              <a:lnSpc>
                <a:spcPct val="107000"/>
              </a:lnSpc>
              <a:spcAft>
                <a:spcPts val="599"/>
              </a:spcAft>
            </a:pPr>
            <a:r>
              <a:rPr lang="ka-GE" sz="2000" b="1" u="sng" dirty="0">
                <a:solidFill>
                  <a:srgbClr val="002D7B"/>
                </a:solidFill>
              </a:rPr>
              <a:t>თვითდასაქმებულები:</a:t>
            </a:r>
          </a:p>
          <a:p>
            <a:pPr>
              <a:lnSpc>
                <a:spcPct val="107000"/>
              </a:lnSpc>
              <a:spcAft>
                <a:spcPts val="599"/>
              </a:spcAft>
            </a:pPr>
            <a:r>
              <a:rPr lang="ka-GE" sz="2000" dirty="0">
                <a:solidFill>
                  <a:srgbClr val="002D7B"/>
                </a:solidFill>
              </a:rPr>
              <a:t>          კომპენსაციის მიზნებისათვის თვითდასაქმებულად ითვლება ყველა ის </a:t>
            </a:r>
            <a:r>
              <a:rPr lang="ka-GE" sz="2000" dirty="0" smtClean="0">
                <a:solidFill>
                  <a:srgbClr val="002D7B"/>
                </a:solidFill>
              </a:rPr>
              <a:t>ფიზიკური </a:t>
            </a:r>
            <a:r>
              <a:rPr lang="ka-GE" sz="2000" dirty="0">
                <a:solidFill>
                  <a:srgbClr val="002D7B"/>
                </a:solidFill>
              </a:rPr>
              <a:t>პირი, </a:t>
            </a:r>
            <a:r>
              <a:rPr lang="ka-GE" sz="2000" b="1" dirty="0">
                <a:solidFill>
                  <a:srgbClr val="002D7B"/>
                </a:solidFill>
              </a:rPr>
              <a:t>რომელიც ეწეოდა რაიმე ტიპის ეკონომიკურ საქმიანობას და </a:t>
            </a:r>
            <a:r>
              <a:rPr lang="ka-GE" sz="2000" b="1" dirty="0" smtClean="0">
                <a:solidFill>
                  <a:srgbClr val="002D7B"/>
                </a:solidFill>
              </a:rPr>
              <a:t>იღებდა </a:t>
            </a:r>
            <a:r>
              <a:rPr lang="ka-GE" sz="2000" b="1" dirty="0">
                <a:solidFill>
                  <a:srgbClr val="002D7B"/>
                </a:solidFill>
              </a:rPr>
              <a:t>შემოსავალს, გარდა დაქირავებით დასაქმებულისა.</a:t>
            </a:r>
          </a:p>
          <a:p>
            <a:pPr marL="628630" lvl="1" indent="-171450">
              <a:buFont typeface="Wingdings" panose="05000000000000000000" pitchFamily="2" charset="2"/>
              <a:buChar char="§"/>
            </a:pPr>
            <a:endParaRPr lang="ka-GE" sz="1100" dirty="0">
              <a:solidFill>
                <a:srgbClr val="002D7B"/>
              </a:solidFill>
            </a:endParaRPr>
          </a:p>
        </p:txBody>
      </p:sp>
      <p:sp>
        <p:nvSpPr>
          <p:cNvPr id="8" name="Title 1"/>
          <p:cNvSpPr>
            <a:spLocks noGrp="1"/>
          </p:cNvSpPr>
          <p:nvPr>
            <p:ph type="title"/>
          </p:nvPr>
        </p:nvSpPr>
        <p:spPr>
          <a:xfrm>
            <a:off x="3200400" y="381000"/>
            <a:ext cx="4196160" cy="456494"/>
          </a:xfrm>
        </p:spPr>
        <p:txBody>
          <a:bodyPr>
            <a:noAutofit/>
          </a:bodyPr>
          <a:lstStyle/>
          <a:p>
            <a:r>
              <a:rPr lang="ka-GE" sz="3000" b="1" dirty="0">
                <a:solidFill>
                  <a:srgbClr val="002D7B"/>
                </a:solidFill>
              </a:rPr>
              <a:t>თვითდასაქმებულები</a:t>
            </a:r>
            <a:endParaRPr lang="en-US" sz="3000" b="1" dirty="0">
              <a:solidFill>
                <a:srgbClr val="002D7B"/>
              </a:solidFill>
            </a:endParaRPr>
          </a:p>
        </p:txBody>
      </p:sp>
      <p:sp>
        <p:nvSpPr>
          <p:cNvPr id="9" name="Title 1"/>
          <p:cNvSpPr txBox="1">
            <a:spLocks/>
          </p:cNvSpPr>
          <p:nvPr/>
        </p:nvSpPr>
        <p:spPr>
          <a:xfrm>
            <a:off x="1600200" y="188843"/>
            <a:ext cx="990600" cy="77645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3000" b="1" dirty="0">
                <a:solidFill>
                  <a:srgbClr val="002D7B"/>
                </a:solidFill>
              </a:rPr>
              <a:t>3</a:t>
            </a:r>
            <a:r>
              <a:rPr lang="ka-GE" sz="3000" b="1" dirty="0" smtClean="0">
                <a:solidFill>
                  <a:srgbClr val="002D7B"/>
                </a:solidFill>
              </a:rPr>
              <a:t>.</a:t>
            </a:r>
            <a:endParaRPr lang="en-US" sz="3000" b="1" dirty="0">
              <a:solidFill>
                <a:srgbClr val="002D7B"/>
              </a:solidFill>
            </a:endParaRPr>
          </a:p>
        </p:txBody>
      </p:sp>
    </p:spTree>
    <p:extLst>
      <p:ext uri="{BB962C8B-B14F-4D97-AF65-F5344CB8AC3E}">
        <p14:creationId xmlns:p14="http://schemas.microsoft.com/office/powerpoint/2010/main" val="4019057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600200" y="188843"/>
            <a:ext cx="990600" cy="77645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3000" b="1" dirty="0">
                <a:solidFill>
                  <a:srgbClr val="002D7B"/>
                </a:solidFill>
              </a:rPr>
              <a:t>3</a:t>
            </a:r>
            <a:r>
              <a:rPr lang="ka-GE" sz="3000" b="1" dirty="0" smtClean="0">
                <a:solidFill>
                  <a:srgbClr val="002D7B"/>
                </a:solidFill>
              </a:rPr>
              <a:t>.</a:t>
            </a:r>
            <a:endParaRPr lang="en-US" sz="3000" b="1" dirty="0">
              <a:solidFill>
                <a:srgbClr val="002D7B"/>
              </a:solidFill>
            </a:endParaRPr>
          </a:p>
        </p:txBody>
      </p:sp>
      <p:sp>
        <p:nvSpPr>
          <p:cNvPr id="9" name="Rectangle 8"/>
          <p:cNvSpPr/>
          <p:nvPr/>
        </p:nvSpPr>
        <p:spPr>
          <a:xfrm>
            <a:off x="914400" y="1676400"/>
            <a:ext cx="7838768" cy="553998"/>
          </a:xfrm>
          <a:prstGeom prst="rect">
            <a:avLst/>
          </a:prstGeom>
        </p:spPr>
        <p:txBody>
          <a:bodyPr wrap="square">
            <a:spAutoFit/>
          </a:bodyPr>
          <a:lstStyle/>
          <a:p>
            <a:r>
              <a:rPr lang="ka-GE" sz="1500" b="1" dirty="0">
                <a:solidFill>
                  <a:srgbClr val="002D7B"/>
                </a:solidFill>
                <a:ea typeface="Calibri" panose="020F0502020204030204" pitchFamily="34" charset="0"/>
                <a:cs typeface="Times New Roman" panose="02020603050405020304" pitchFamily="18" charset="0"/>
              </a:rPr>
              <a:t>შემოსავლების სამსახურში რეგისტრირებულ თვითდასაქმებულებს</a:t>
            </a:r>
            <a:r>
              <a:rPr lang="ka-GE" sz="1500" dirty="0">
                <a:solidFill>
                  <a:srgbClr val="002D7B"/>
                </a:solidFill>
                <a:ea typeface="Calibri" panose="020F0502020204030204" pitchFamily="34" charset="0"/>
                <a:cs typeface="Times New Roman" panose="02020603050405020304" pitchFamily="18" charset="0"/>
              </a:rPr>
              <a:t> კომპენსაციის </a:t>
            </a:r>
            <a:r>
              <a:rPr lang="ka-GE" sz="1500" dirty="0" smtClean="0">
                <a:solidFill>
                  <a:srgbClr val="002D7B"/>
                </a:solidFill>
                <a:ea typeface="Calibri" panose="020F0502020204030204" pitchFamily="34" charset="0"/>
                <a:cs typeface="Times New Roman" panose="02020603050405020304" pitchFamily="18" charset="0"/>
              </a:rPr>
              <a:t>მისაღებად არ </a:t>
            </a:r>
            <a:r>
              <a:rPr lang="ka-GE" sz="1500" dirty="0">
                <a:solidFill>
                  <a:srgbClr val="002D7B"/>
                </a:solidFill>
                <a:ea typeface="Calibri" panose="020F0502020204030204" pitchFamily="34" charset="0"/>
                <a:cs typeface="Times New Roman" panose="02020603050405020304" pitchFamily="18" charset="0"/>
              </a:rPr>
              <a:t>დასჭირდებათ დამატებითი მტკიცებულების წარდგენა.</a:t>
            </a:r>
          </a:p>
        </p:txBody>
      </p:sp>
      <p:sp>
        <p:nvSpPr>
          <p:cNvPr id="10" name="Rectangle 9"/>
          <p:cNvSpPr/>
          <p:nvPr/>
        </p:nvSpPr>
        <p:spPr>
          <a:xfrm>
            <a:off x="914400" y="2362200"/>
            <a:ext cx="7162800" cy="323165"/>
          </a:xfrm>
          <a:prstGeom prst="rect">
            <a:avLst/>
          </a:prstGeom>
        </p:spPr>
        <p:txBody>
          <a:bodyPr wrap="square">
            <a:spAutoFit/>
          </a:bodyPr>
          <a:lstStyle/>
          <a:p>
            <a:r>
              <a:rPr lang="ka-GE" sz="1500" dirty="0">
                <a:solidFill>
                  <a:srgbClr val="FF0000"/>
                </a:solidFill>
                <a:ea typeface="Calibri" panose="020F0502020204030204" pitchFamily="34" charset="0"/>
                <a:cs typeface="Times New Roman" panose="02020603050405020304" pitchFamily="18" charset="0"/>
              </a:rPr>
              <a:t>ამ ეტაპზე, უკვე </a:t>
            </a:r>
            <a:r>
              <a:rPr lang="ka-GE" sz="1500" dirty="0">
                <a:solidFill>
                  <a:srgbClr val="FF0000"/>
                </a:solidFill>
              </a:rPr>
              <a:t>იდენტიფიცირებულია </a:t>
            </a:r>
            <a:r>
              <a:rPr lang="ka-GE" sz="1500" b="1" dirty="0">
                <a:solidFill>
                  <a:srgbClr val="FF0000"/>
                </a:solidFill>
              </a:rPr>
              <a:t>150,000-მდე </a:t>
            </a:r>
            <a:r>
              <a:rPr lang="ka-GE" sz="1500" dirty="0">
                <a:solidFill>
                  <a:srgbClr val="FF0000"/>
                </a:solidFill>
              </a:rPr>
              <a:t>თვითდასაქმებული.</a:t>
            </a:r>
            <a:endParaRPr lang="en-US" sz="1500" dirty="0">
              <a:solidFill>
                <a:srgbClr val="FF0000"/>
              </a:solidFill>
            </a:endParaRPr>
          </a:p>
        </p:txBody>
      </p:sp>
      <p:sp>
        <p:nvSpPr>
          <p:cNvPr id="12" name="Title 1"/>
          <p:cNvSpPr txBox="1">
            <a:spLocks/>
          </p:cNvSpPr>
          <p:nvPr/>
        </p:nvSpPr>
        <p:spPr>
          <a:xfrm>
            <a:off x="394730" y="4510691"/>
            <a:ext cx="2971800" cy="523067"/>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07000"/>
              </a:lnSpc>
              <a:spcBef>
                <a:spcPts val="0"/>
              </a:spcBef>
            </a:pPr>
            <a:r>
              <a:rPr lang="ka-GE" sz="1500" b="1" dirty="0">
                <a:solidFill>
                  <a:srgbClr val="FF0000"/>
                </a:solidFill>
              </a:rPr>
              <a:t>მცირე ბიზნესის სტატუსის </a:t>
            </a:r>
            <a:r>
              <a:rPr lang="ka-GE" sz="1500" b="1" dirty="0">
                <a:solidFill>
                  <a:srgbClr val="002D7B"/>
                </a:solidFill>
              </a:rPr>
              <a:t>მქონე მეწარმე ფიზიკური პირები</a:t>
            </a:r>
            <a:endParaRPr lang="en-US" sz="1500" b="1" dirty="0">
              <a:solidFill>
                <a:srgbClr val="002D7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itle 1"/>
          <p:cNvSpPr txBox="1">
            <a:spLocks/>
          </p:cNvSpPr>
          <p:nvPr/>
        </p:nvSpPr>
        <p:spPr>
          <a:xfrm>
            <a:off x="3860172" y="4343400"/>
            <a:ext cx="4979028" cy="976917"/>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7000"/>
              </a:lnSpc>
              <a:spcBef>
                <a:spcPts val="0"/>
              </a:spcBef>
            </a:pPr>
            <a:r>
              <a:rPr lang="ka-GE" sz="1500" dirty="0">
                <a:solidFill>
                  <a:srgbClr val="002D7B"/>
                </a:solidFill>
              </a:rPr>
              <a:t>წარმოდგენილი აქვთ 2020 წლის პირველ კვარტალში საშემოსავლო გადასახადის ყოველთვიური დეკლარაცია, ან უფიქსირდებათ ბრუნვა საკონტროლო სალარო აპარატით.</a:t>
            </a:r>
            <a:endParaRPr lang="en-US" sz="1500" dirty="0">
              <a:solidFill>
                <a:srgbClr val="002D7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3860172" y="4355437"/>
            <a:ext cx="4979028" cy="978563"/>
          </a:xfrm>
          <a:prstGeom prst="rect">
            <a:avLst/>
          </a:prstGeom>
          <a:noFill/>
          <a:ln w="6350">
            <a:solidFill>
              <a:srgbClr val="002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a:blip r:embed="rId2"/>
          <a:stretch>
            <a:fillRect/>
          </a:stretch>
        </p:blipFill>
        <p:spPr>
          <a:xfrm>
            <a:off x="3444601" y="4597849"/>
            <a:ext cx="337500" cy="348750"/>
          </a:xfrm>
          <a:prstGeom prst="rect">
            <a:avLst/>
          </a:prstGeom>
        </p:spPr>
      </p:pic>
      <p:sp>
        <p:nvSpPr>
          <p:cNvPr id="22" name="Title 1"/>
          <p:cNvSpPr txBox="1">
            <a:spLocks/>
          </p:cNvSpPr>
          <p:nvPr/>
        </p:nvSpPr>
        <p:spPr>
          <a:xfrm>
            <a:off x="-228600" y="3214633"/>
            <a:ext cx="3590924" cy="523067"/>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07000"/>
              </a:lnSpc>
              <a:spcBef>
                <a:spcPts val="0"/>
              </a:spcBef>
            </a:pPr>
            <a:r>
              <a:rPr lang="en-US" sz="1500" b="1" dirty="0">
                <a:solidFill>
                  <a:srgbClr val="FF0000"/>
                </a:solidFill>
                <a:latin typeface="Sylfaen" panose="010A0502050306030303" pitchFamily="18" charset="0"/>
              </a:rPr>
              <a:t>მიკრო ბიზნესის სტატუსის </a:t>
            </a:r>
            <a:r>
              <a:rPr lang="en-US" sz="1500" b="1" dirty="0">
                <a:solidFill>
                  <a:srgbClr val="002D7B"/>
                </a:solidFill>
                <a:latin typeface="Sylfaen" panose="010A0502050306030303" pitchFamily="18" charset="0"/>
              </a:rPr>
              <a:t>მქონე მეწარმეები, რომლებიც დაფინანსებას არ იღებენ ბიუჯეტიდან</a:t>
            </a:r>
            <a:endParaRPr lang="en-US" sz="1500" b="1" dirty="0">
              <a:solidFill>
                <a:srgbClr val="002D7B"/>
              </a:solidFill>
              <a:latin typeface="Sylfaen" panose="010A0502050306030303" pitchFamily="18" charset="0"/>
              <a:ea typeface="Calibri" panose="020F0502020204030204" pitchFamily="34" charset="0"/>
              <a:cs typeface="Times New Roman" panose="02020603050405020304" pitchFamily="18" charset="0"/>
            </a:endParaRPr>
          </a:p>
        </p:txBody>
      </p:sp>
      <p:sp>
        <p:nvSpPr>
          <p:cNvPr id="23" name="Title 1"/>
          <p:cNvSpPr txBox="1">
            <a:spLocks/>
          </p:cNvSpPr>
          <p:nvPr/>
        </p:nvSpPr>
        <p:spPr>
          <a:xfrm>
            <a:off x="3962400" y="3266468"/>
            <a:ext cx="4790768" cy="467332"/>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7000"/>
              </a:lnSpc>
              <a:spcBef>
                <a:spcPts val="0"/>
              </a:spcBef>
            </a:pPr>
            <a:r>
              <a:rPr lang="en-US" sz="1500" dirty="0" smtClean="0">
                <a:solidFill>
                  <a:srgbClr val="FF0000"/>
                </a:solidFill>
              </a:rPr>
              <a:t>2020 </a:t>
            </a:r>
            <a:r>
              <a:rPr lang="ka-GE" sz="1500" dirty="0" smtClean="0">
                <a:solidFill>
                  <a:srgbClr val="FF0000"/>
                </a:solidFill>
              </a:rPr>
              <a:t>წლის 1 აპრილამდე </a:t>
            </a:r>
            <a:r>
              <a:rPr lang="ka-GE" sz="1500" dirty="0" smtClean="0">
                <a:solidFill>
                  <a:srgbClr val="002D7B"/>
                </a:solidFill>
              </a:rPr>
              <a:t>რეგისტრირებულები </a:t>
            </a:r>
            <a:r>
              <a:rPr lang="ka-GE" sz="1500" dirty="0">
                <a:solidFill>
                  <a:srgbClr val="002D7B"/>
                </a:solidFill>
              </a:rPr>
              <a:t>არიან შემოსავლების სამსახურში როგორც მიკრო ბიზნესი.</a:t>
            </a:r>
            <a:endParaRPr lang="en-US" sz="1500" dirty="0">
              <a:solidFill>
                <a:srgbClr val="002D7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3864378" y="3195814"/>
            <a:ext cx="4974822" cy="546472"/>
          </a:xfrm>
          <a:prstGeom prst="rect">
            <a:avLst/>
          </a:prstGeom>
          <a:noFill/>
          <a:ln w="6350">
            <a:solidFill>
              <a:srgbClr val="002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p:nvPicPr>
        <p:blipFill>
          <a:blip r:embed="rId2"/>
          <a:stretch>
            <a:fillRect/>
          </a:stretch>
        </p:blipFill>
        <p:spPr>
          <a:xfrm>
            <a:off x="3444601" y="3307777"/>
            <a:ext cx="337500" cy="348750"/>
          </a:xfrm>
          <a:prstGeom prst="rect">
            <a:avLst/>
          </a:prstGeom>
        </p:spPr>
      </p:pic>
      <p:sp>
        <p:nvSpPr>
          <p:cNvPr id="15" name="Rectangle 14"/>
          <p:cNvSpPr/>
          <p:nvPr/>
        </p:nvSpPr>
        <p:spPr>
          <a:xfrm>
            <a:off x="2819400" y="266251"/>
            <a:ext cx="5867404" cy="707886"/>
          </a:xfrm>
          <a:prstGeom prst="rect">
            <a:avLst/>
          </a:prstGeom>
        </p:spPr>
        <p:txBody>
          <a:bodyPr wrap="square">
            <a:spAutoFit/>
          </a:bodyPr>
          <a:lstStyle/>
          <a:p>
            <a:r>
              <a:rPr lang="ka-GE" sz="2000" b="1" dirty="0">
                <a:solidFill>
                  <a:srgbClr val="002D7B"/>
                </a:solidFill>
                <a:ea typeface="Calibri" panose="020F0502020204030204" pitchFamily="34" charset="0"/>
                <a:cs typeface="Times New Roman" panose="02020603050405020304" pitchFamily="18" charset="0"/>
              </a:rPr>
              <a:t>შემოსავლების სამსახურში </a:t>
            </a:r>
            <a:r>
              <a:rPr lang="ka-GE" sz="2000" b="1" dirty="0" smtClean="0">
                <a:solidFill>
                  <a:srgbClr val="002D7B"/>
                </a:solidFill>
                <a:ea typeface="Calibri" panose="020F0502020204030204" pitchFamily="34" charset="0"/>
                <a:cs typeface="Times New Roman" panose="02020603050405020304" pitchFamily="18" charset="0"/>
              </a:rPr>
              <a:t>რეგისტრირებული თვითდასაქმებულები</a:t>
            </a:r>
            <a:r>
              <a:rPr lang="ka-GE" sz="2000" dirty="0" smtClean="0">
                <a:solidFill>
                  <a:srgbClr val="002D7B"/>
                </a:solidFill>
                <a:ea typeface="Calibri" panose="020F0502020204030204" pitchFamily="34" charset="0"/>
                <a:cs typeface="Times New Roman" panose="02020603050405020304" pitchFamily="18" charset="0"/>
              </a:rPr>
              <a:t> </a:t>
            </a:r>
            <a:endParaRPr lang="en-US" sz="2000" dirty="0"/>
          </a:p>
        </p:txBody>
      </p:sp>
    </p:spTree>
    <p:extLst>
      <p:ext uri="{BB962C8B-B14F-4D97-AF65-F5344CB8AC3E}">
        <p14:creationId xmlns:p14="http://schemas.microsoft.com/office/powerpoint/2010/main" val="3194299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200" y="2971800"/>
            <a:ext cx="3267467" cy="69812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07000"/>
              </a:lnSpc>
              <a:spcBef>
                <a:spcPts val="0"/>
              </a:spcBef>
            </a:pPr>
            <a:r>
              <a:rPr lang="ka-GE" sz="1500" b="1" dirty="0">
                <a:solidFill>
                  <a:srgbClr val="FF0000"/>
                </a:solidFill>
              </a:rPr>
              <a:t>მეწარმე ფიზიკური პირები, </a:t>
            </a:r>
            <a:r>
              <a:rPr lang="ka-GE" sz="1500" b="1" dirty="0">
                <a:solidFill>
                  <a:srgbClr val="002D7B"/>
                </a:solidFill>
              </a:rPr>
              <a:t>რომლებიც დასაქმებულები არიან ბაზრობებზე</a:t>
            </a:r>
            <a:endParaRPr lang="en-US" sz="1500" b="1" dirty="0">
              <a:solidFill>
                <a:srgbClr val="002D7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p:cNvSpPr txBox="1">
            <a:spLocks/>
          </p:cNvSpPr>
          <p:nvPr/>
        </p:nvSpPr>
        <p:spPr>
          <a:xfrm>
            <a:off x="3786434" y="2667000"/>
            <a:ext cx="5281366" cy="1447800"/>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7000"/>
              </a:lnSpc>
              <a:spcBef>
                <a:spcPts val="0"/>
              </a:spcBef>
            </a:pPr>
            <a:r>
              <a:rPr lang="ka-GE" sz="1400" dirty="0">
                <a:solidFill>
                  <a:srgbClr val="002D7B"/>
                </a:solidFill>
              </a:rPr>
              <a:t>წარმოდგენილი აქვთ 2020 წლის პირველ კვარტალში საშემოსავლო გადასახადის ყოველთვიური დეკლარაცია, ან უფიქსირდებათ ბრუნვა საკონტროლო სალარო აპარატით, ან ეკონომიკური საქმიანობის განხორციელების ფაქტი დადასტურებული იქნება ბაზრობის ორგანიზატორის მიერ შემოსავლების სამსახურში წარდგენილი ინფორმაციით.</a:t>
            </a:r>
            <a:endParaRPr lang="en-US" sz="1400" dirty="0">
              <a:solidFill>
                <a:srgbClr val="002D7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755057" y="2667000"/>
            <a:ext cx="5306020" cy="1447801"/>
          </a:xfrm>
          <a:prstGeom prst="rect">
            <a:avLst/>
          </a:prstGeom>
          <a:noFill/>
          <a:ln w="6350">
            <a:solidFill>
              <a:srgbClr val="002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a:stretch>
            <a:fillRect/>
          </a:stretch>
        </p:blipFill>
        <p:spPr>
          <a:xfrm>
            <a:off x="3352800" y="3124200"/>
            <a:ext cx="337500" cy="348750"/>
          </a:xfrm>
          <a:prstGeom prst="rect">
            <a:avLst/>
          </a:prstGeom>
        </p:spPr>
      </p:pic>
      <p:sp>
        <p:nvSpPr>
          <p:cNvPr id="12" name="Title 1"/>
          <p:cNvSpPr txBox="1">
            <a:spLocks/>
          </p:cNvSpPr>
          <p:nvPr/>
        </p:nvSpPr>
        <p:spPr>
          <a:xfrm>
            <a:off x="1671833" y="184102"/>
            <a:ext cx="990600" cy="77645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3000" b="1" dirty="0">
                <a:solidFill>
                  <a:srgbClr val="002D7B"/>
                </a:solidFill>
              </a:rPr>
              <a:t>3</a:t>
            </a:r>
            <a:r>
              <a:rPr lang="ka-GE" sz="3000" b="1" dirty="0" smtClean="0">
                <a:solidFill>
                  <a:srgbClr val="002D7B"/>
                </a:solidFill>
              </a:rPr>
              <a:t>.</a:t>
            </a:r>
            <a:endParaRPr lang="en-US" sz="3000" b="1" dirty="0">
              <a:solidFill>
                <a:srgbClr val="002D7B"/>
              </a:solidFill>
            </a:endParaRPr>
          </a:p>
        </p:txBody>
      </p:sp>
      <p:sp>
        <p:nvSpPr>
          <p:cNvPr id="17" name="Title 1"/>
          <p:cNvSpPr txBox="1">
            <a:spLocks/>
          </p:cNvSpPr>
          <p:nvPr/>
        </p:nvSpPr>
        <p:spPr>
          <a:xfrm>
            <a:off x="0" y="1822108"/>
            <a:ext cx="3343667" cy="523067"/>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07000"/>
              </a:lnSpc>
              <a:spcBef>
                <a:spcPts val="0"/>
              </a:spcBef>
            </a:pPr>
            <a:r>
              <a:rPr lang="en-US" sz="1500" b="1" dirty="0">
                <a:solidFill>
                  <a:srgbClr val="002D7B"/>
                </a:solidFill>
                <a:latin typeface="Sylfaen" panose="010A0502050306030303" pitchFamily="18" charset="0"/>
              </a:rPr>
              <a:t>პირები</a:t>
            </a:r>
            <a:r>
              <a:rPr lang="ka-GE" sz="1500" b="1" dirty="0">
                <a:solidFill>
                  <a:srgbClr val="002D7B"/>
                </a:solidFill>
                <a:latin typeface="Sylfaen" panose="010A0502050306030303" pitchFamily="18" charset="0"/>
              </a:rPr>
              <a:t>,</a:t>
            </a:r>
            <a:r>
              <a:rPr lang="en-US" sz="1500" b="1" dirty="0">
                <a:solidFill>
                  <a:srgbClr val="002D7B"/>
                </a:solidFill>
                <a:latin typeface="Sylfaen" panose="010A0502050306030303" pitchFamily="18" charset="0"/>
              </a:rPr>
              <a:t> რომ</a:t>
            </a:r>
            <a:r>
              <a:rPr lang="ka-GE" sz="1500" b="1" dirty="0">
                <a:solidFill>
                  <a:srgbClr val="002D7B"/>
                </a:solidFill>
                <a:latin typeface="Sylfaen" panose="010A0502050306030303" pitchFamily="18" charset="0"/>
              </a:rPr>
              <a:t>ლებ</a:t>
            </a:r>
            <a:r>
              <a:rPr lang="en-US" sz="1500" b="1" dirty="0">
                <a:solidFill>
                  <a:srgbClr val="002D7B"/>
                </a:solidFill>
                <a:latin typeface="Sylfaen" panose="010A0502050306030303" pitchFamily="18" charset="0"/>
              </a:rPr>
              <a:t>იც ახორციელებენ </a:t>
            </a:r>
            <a:r>
              <a:rPr lang="en-US" sz="1500" b="1" dirty="0">
                <a:solidFill>
                  <a:srgbClr val="FF0000"/>
                </a:solidFill>
                <a:latin typeface="Sylfaen" panose="010A0502050306030303" pitchFamily="18" charset="0"/>
              </a:rPr>
              <a:t>ფიქსირებული გადასახადით </a:t>
            </a:r>
            <a:r>
              <a:rPr lang="en-US" sz="1500" b="1" dirty="0">
                <a:solidFill>
                  <a:srgbClr val="002D7B"/>
                </a:solidFill>
                <a:latin typeface="Sylfaen" panose="010A0502050306030303" pitchFamily="18" charset="0"/>
              </a:rPr>
              <a:t>დასაბეგრ საქმიანობას</a:t>
            </a:r>
            <a:endParaRPr lang="en-US" sz="1500" b="1" dirty="0">
              <a:solidFill>
                <a:srgbClr val="002D7B"/>
              </a:solidFill>
              <a:latin typeface="Sylfaen" panose="010A0502050306030303" pitchFamily="18" charset="0"/>
              <a:ea typeface="Calibri" panose="020F0502020204030204" pitchFamily="34" charset="0"/>
              <a:cs typeface="Times New Roman" panose="02020603050405020304" pitchFamily="18" charset="0"/>
            </a:endParaRPr>
          </a:p>
        </p:txBody>
      </p:sp>
      <p:sp>
        <p:nvSpPr>
          <p:cNvPr id="18" name="Title 1"/>
          <p:cNvSpPr txBox="1">
            <a:spLocks/>
          </p:cNvSpPr>
          <p:nvPr/>
        </p:nvSpPr>
        <p:spPr>
          <a:xfrm>
            <a:off x="3755057" y="1676400"/>
            <a:ext cx="5312743" cy="821175"/>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7000"/>
              </a:lnSpc>
              <a:spcBef>
                <a:spcPts val="0"/>
              </a:spcBef>
            </a:pPr>
            <a:r>
              <a:rPr lang="ka-GE" sz="1500" dirty="0">
                <a:solidFill>
                  <a:srgbClr val="002D7B"/>
                </a:solidFill>
              </a:rPr>
              <a:t>საქმიანობას ახორციელებდნენ 2020 წლის პირველ კვარტალში, რაც დასტურდება შემოსავლების სამსახურში დარიცხული და გადახდილი ფიქსირებული გადასახადით</a:t>
            </a:r>
            <a:r>
              <a:rPr lang="ka-GE" sz="1100" dirty="0">
                <a:solidFill>
                  <a:srgbClr val="002D7B"/>
                </a:solidFill>
              </a:rPr>
              <a:t>.</a:t>
            </a:r>
            <a:endParaRPr lang="en-US" sz="1100" dirty="0">
              <a:solidFill>
                <a:srgbClr val="002D7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3755057" y="1626441"/>
            <a:ext cx="5312743" cy="914400"/>
          </a:xfrm>
          <a:prstGeom prst="rect">
            <a:avLst/>
          </a:prstGeom>
          <a:noFill/>
          <a:ln w="6350">
            <a:solidFill>
              <a:srgbClr val="002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2"/>
          <a:stretch>
            <a:fillRect/>
          </a:stretch>
        </p:blipFill>
        <p:spPr>
          <a:xfrm>
            <a:off x="3380612" y="1909266"/>
            <a:ext cx="337500" cy="348750"/>
          </a:xfrm>
          <a:prstGeom prst="rect">
            <a:avLst/>
          </a:prstGeom>
        </p:spPr>
      </p:pic>
      <p:sp>
        <p:nvSpPr>
          <p:cNvPr id="21" name="Title 1"/>
          <p:cNvSpPr txBox="1">
            <a:spLocks/>
          </p:cNvSpPr>
          <p:nvPr/>
        </p:nvSpPr>
        <p:spPr>
          <a:xfrm>
            <a:off x="384536" y="4419600"/>
            <a:ext cx="2968264" cy="678381"/>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07000"/>
              </a:lnSpc>
              <a:spcBef>
                <a:spcPts val="0"/>
              </a:spcBef>
            </a:pPr>
            <a:r>
              <a:rPr lang="en-US" sz="1500" b="1" dirty="0">
                <a:solidFill>
                  <a:srgbClr val="FF0000"/>
                </a:solidFill>
                <a:latin typeface="Sylfaen" panose="010A0502050306030303" pitchFamily="18" charset="0"/>
              </a:rPr>
              <a:t>ინდივიდუალური მეწარმეები, </a:t>
            </a:r>
            <a:r>
              <a:rPr lang="en-US" sz="1500" b="1" dirty="0">
                <a:solidFill>
                  <a:srgbClr val="002D7B"/>
                </a:solidFill>
                <a:latin typeface="Sylfaen" panose="010A0502050306030303" pitchFamily="18" charset="0"/>
              </a:rPr>
              <a:t>გარდა ზემოთ ჩამოთვლილი სტატუსის მქონე პირებისა</a:t>
            </a:r>
            <a:endParaRPr lang="en-US" sz="1500" b="1" dirty="0">
              <a:solidFill>
                <a:srgbClr val="002D7B"/>
              </a:solidFill>
              <a:latin typeface="Sylfaen" panose="010A0502050306030303" pitchFamily="18" charset="0"/>
              <a:ea typeface="Calibri" panose="020F0502020204030204" pitchFamily="34" charset="0"/>
              <a:cs typeface="Times New Roman" panose="02020603050405020304" pitchFamily="18" charset="0"/>
            </a:endParaRPr>
          </a:p>
        </p:txBody>
      </p:sp>
      <p:sp>
        <p:nvSpPr>
          <p:cNvPr id="22" name="Title 1"/>
          <p:cNvSpPr txBox="1">
            <a:spLocks/>
          </p:cNvSpPr>
          <p:nvPr/>
        </p:nvSpPr>
        <p:spPr>
          <a:xfrm>
            <a:off x="3915016" y="4329840"/>
            <a:ext cx="5152784" cy="1080359"/>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7000"/>
              </a:lnSpc>
              <a:spcBef>
                <a:spcPts val="0"/>
              </a:spcBef>
            </a:pPr>
            <a:r>
              <a:rPr lang="ka-GE" sz="1500" dirty="0">
                <a:solidFill>
                  <a:srgbClr val="FF0000"/>
                </a:solidFill>
              </a:rPr>
              <a:t>2020 წლის 1 აპრილამდე </a:t>
            </a:r>
            <a:r>
              <a:rPr lang="ka-GE" sz="1500" dirty="0">
                <a:solidFill>
                  <a:srgbClr val="002D7B"/>
                </a:solidFill>
              </a:rPr>
              <a:t>წარმოდგენილი აქვთ 2019 წლის საშემოსავლო გადასახადის წლიური დეკლარაცია, ან 2020 წლის პირველ კვარტალში უფიქსირდებათ ბრუნვა საკონტროლო სალარო აპარატით.</a:t>
            </a:r>
            <a:endParaRPr lang="en-US" sz="1500" dirty="0">
              <a:solidFill>
                <a:srgbClr val="002D7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3755057" y="4302411"/>
            <a:ext cx="5306020" cy="1107788"/>
          </a:xfrm>
          <a:prstGeom prst="rect">
            <a:avLst/>
          </a:prstGeom>
          <a:noFill/>
          <a:ln w="6350">
            <a:solidFill>
              <a:srgbClr val="002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2"/>
          <a:stretch>
            <a:fillRect/>
          </a:stretch>
        </p:blipFill>
        <p:spPr>
          <a:xfrm>
            <a:off x="3352800" y="4648200"/>
            <a:ext cx="337500" cy="348750"/>
          </a:xfrm>
          <a:prstGeom prst="rect">
            <a:avLst/>
          </a:prstGeom>
        </p:spPr>
      </p:pic>
      <p:sp>
        <p:nvSpPr>
          <p:cNvPr id="25" name="Rectangle 24"/>
          <p:cNvSpPr/>
          <p:nvPr/>
        </p:nvSpPr>
        <p:spPr>
          <a:xfrm>
            <a:off x="2819400" y="266251"/>
            <a:ext cx="5867404" cy="707886"/>
          </a:xfrm>
          <a:prstGeom prst="rect">
            <a:avLst/>
          </a:prstGeom>
        </p:spPr>
        <p:txBody>
          <a:bodyPr wrap="square">
            <a:spAutoFit/>
          </a:bodyPr>
          <a:lstStyle/>
          <a:p>
            <a:r>
              <a:rPr lang="ka-GE" sz="2000" b="1" dirty="0">
                <a:solidFill>
                  <a:srgbClr val="002D7B"/>
                </a:solidFill>
                <a:ea typeface="Calibri" panose="020F0502020204030204" pitchFamily="34" charset="0"/>
                <a:cs typeface="Times New Roman" panose="02020603050405020304" pitchFamily="18" charset="0"/>
              </a:rPr>
              <a:t>შემოსავლების სამსახურში </a:t>
            </a:r>
            <a:r>
              <a:rPr lang="ka-GE" sz="2000" b="1" dirty="0" smtClean="0">
                <a:solidFill>
                  <a:srgbClr val="002D7B"/>
                </a:solidFill>
                <a:ea typeface="Calibri" panose="020F0502020204030204" pitchFamily="34" charset="0"/>
                <a:cs typeface="Times New Roman" panose="02020603050405020304" pitchFamily="18" charset="0"/>
              </a:rPr>
              <a:t>რეგისტრირებული თვითდასაქმებულები</a:t>
            </a:r>
            <a:r>
              <a:rPr lang="ka-GE" sz="2000" dirty="0" smtClean="0">
                <a:solidFill>
                  <a:srgbClr val="002D7B"/>
                </a:solidFill>
                <a:ea typeface="Calibri" panose="020F0502020204030204" pitchFamily="34" charset="0"/>
                <a:cs typeface="Times New Roman" panose="02020603050405020304" pitchFamily="18" charset="0"/>
              </a:rPr>
              <a:t> </a:t>
            </a:r>
            <a:endParaRPr lang="en-US" sz="2000" dirty="0"/>
          </a:p>
        </p:txBody>
      </p:sp>
    </p:spTree>
    <p:extLst>
      <p:ext uri="{BB962C8B-B14F-4D97-AF65-F5344CB8AC3E}">
        <p14:creationId xmlns:p14="http://schemas.microsoft.com/office/powerpoint/2010/main" val="1506772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19400" y="266251"/>
            <a:ext cx="5867404" cy="707886"/>
          </a:xfrm>
          <a:prstGeom prst="rect">
            <a:avLst/>
          </a:prstGeom>
        </p:spPr>
        <p:txBody>
          <a:bodyPr wrap="square">
            <a:spAutoFit/>
          </a:bodyPr>
          <a:lstStyle/>
          <a:p>
            <a:r>
              <a:rPr lang="ka-GE" sz="2000" b="1" dirty="0">
                <a:solidFill>
                  <a:srgbClr val="002D7B"/>
                </a:solidFill>
                <a:ea typeface="Calibri" panose="020F0502020204030204" pitchFamily="34" charset="0"/>
                <a:cs typeface="Times New Roman" panose="02020603050405020304" pitchFamily="18" charset="0"/>
              </a:rPr>
              <a:t>შემოსავლების სამსახურში </a:t>
            </a:r>
            <a:r>
              <a:rPr lang="ka-GE" sz="2000" b="1" dirty="0" smtClean="0">
                <a:solidFill>
                  <a:srgbClr val="002D7B"/>
                </a:solidFill>
                <a:ea typeface="Calibri" panose="020F0502020204030204" pitchFamily="34" charset="0"/>
                <a:cs typeface="Times New Roman" panose="02020603050405020304" pitchFamily="18" charset="0"/>
              </a:rPr>
              <a:t>რეგისტრირებული თვითდასაქმებულები</a:t>
            </a:r>
            <a:r>
              <a:rPr lang="ka-GE" sz="2000" dirty="0" smtClean="0">
                <a:solidFill>
                  <a:srgbClr val="002D7B"/>
                </a:solidFill>
                <a:ea typeface="Calibri" panose="020F0502020204030204" pitchFamily="34" charset="0"/>
                <a:cs typeface="Times New Roman" panose="02020603050405020304" pitchFamily="18" charset="0"/>
              </a:rPr>
              <a:t> </a:t>
            </a:r>
            <a:endParaRPr lang="en-US" sz="2000" dirty="0"/>
          </a:p>
        </p:txBody>
      </p:sp>
      <p:sp>
        <p:nvSpPr>
          <p:cNvPr id="8" name="Title 1"/>
          <p:cNvSpPr txBox="1">
            <a:spLocks/>
          </p:cNvSpPr>
          <p:nvPr/>
        </p:nvSpPr>
        <p:spPr>
          <a:xfrm>
            <a:off x="1671833" y="184102"/>
            <a:ext cx="990600" cy="77645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3000" b="1" dirty="0">
                <a:solidFill>
                  <a:srgbClr val="002D7B"/>
                </a:solidFill>
              </a:rPr>
              <a:t>3</a:t>
            </a:r>
            <a:r>
              <a:rPr lang="ka-GE" sz="3000" b="1" dirty="0" smtClean="0">
                <a:solidFill>
                  <a:srgbClr val="002D7B"/>
                </a:solidFill>
              </a:rPr>
              <a:t>.</a:t>
            </a:r>
            <a:endParaRPr lang="en-US" sz="3000" b="1" dirty="0">
              <a:solidFill>
                <a:srgbClr val="002D7B"/>
              </a:solidFill>
            </a:endParaRPr>
          </a:p>
        </p:txBody>
      </p:sp>
      <p:sp>
        <p:nvSpPr>
          <p:cNvPr id="9" name="Rectangle 8"/>
          <p:cNvSpPr/>
          <p:nvPr/>
        </p:nvSpPr>
        <p:spPr>
          <a:xfrm>
            <a:off x="508318" y="1676400"/>
            <a:ext cx="8229604" cy="1015663"/>
          </a:xfrm>
          <a:prstGeom prst="rect">
            <a:avLst/>
          </a:prstGeom>
        </p:spPr>
        <p:txBody>
          <a:bodyPr wrap="square">
            <a:spAutoFit/>
          </a:bodyPr>
          <a:lstStyle/>
          <a:p>
            <a:pPr marL="285750" indent="-285750">
              <a:buFont typeface="Wingdings" panose="05000000000000000000" pitchFamily="2" charset="2"/>
              <a:buChar char="ü"/>
            </a:pPr>
            <a:r>
              <a:rPr lang="ka-GE" sz="1500" dirty="0">
                <a:latin typeface="Sylfaen" panose="010A0502050306030303" pitchFamily="18" charset="0"/>
                <a:ea typeface="Calibri" panose="020F0502020204030204" pitchFamily="34" charset="0"/>
                <a:cs typeface="Times New Roman" panose="02020603050405020304" pitchFamily="18" charset="0"/>
              </a:rPr>
              <a:t>საკომპენსაციო სიაში ზემოჩამოთვლილი კატეგორიებიდან არ შეიტანება ის ფიზიკური პირები, რომლებზეც 2020 წლის განმავლობაში ფიქსირდება ხელფასის გაცემა ან/და ეს პირები ფიქსირდებიან დაქირავებით დასაქმებულთა კომპენსაციის სიებში (ვინც დაკარგა ხელფასი).</a:t>
            </a:r>
            <a:endParaRPr lang="en-US" sz="1500" dirty="0"/>
          </a:p>
        </p:txBody>
      </p:sp>
      <p:sp>
        <p:nvSpPr>
          <p:cNvPr id="10" name="Rectangle 9"/>
          <p:cNvSpPr/>
          <p:nvPr/>
        </p:nvSpPr>
        <p:spPr>
          <a:xfrm>
            <a:off x="192615" y="2935062"/>
            <a:ext cx="8559961" cy="1874424"/>
          </a:xfrm>
          <a:prstGeom prst="rect">
            <a:avLst/>
          </a:prstGeom>
        </p:spPr>
        <p:txBody>
          <a:bodyPr wrap="square">
            <a:spAutoFit/>
          </a:bodyPr>
          <a:lstStyle/>
          <a:p>
            <a:pPr marL="556260" marR="0" indent="-285750" algn="just">
              <a:lnSpc>
                <a:spcPct val="107000"/>
              </a:lnSpc>
              <a:spcBef>
                <a:spcPts val="0"/>
              </a:spcBef>
              <a:spcAft>
                <a:spcPts val="800"/>
              </a:spcAft>
              <a:buFont typeface="Wingdings" panose="05000000000000000000" pitchFamily="2" charset="2"/>
              <a:buChar char="ü"/>
            </a:pPr>
            <a:r>
              <a:rPr lang="ka-GE" sz="1500" dirty="0">
                <a:latin typeface="Sylfaen" panose="010A0502050306030303" pitchFamily="18" charset="0"/>
                <a:ea typeface="Calibri" panose="020F0502020204030204" pitchFamily="34" charset="0"/>
                <a:cs typeface="Times New Roman" panose="02020603050405020304" pitchFamily="18" charset="0"/>
              </a:rPr>
              <a:t>ამ კატეგორიის პირებისთვის არაუგვიანეს </a:t>
            </a:r>
            <a:r>
              <a:rPr lang="ka-GE" sz="1500" b="1" dirty="0">
                <a:latin typeface="Sylfaen" panose="010A0502050306030303" pitchFamily="18" charset="0"/>
                <a:ea typeface="Calibri" panose="020F0502020204030204" pitchFamily="34" charset="0"/>
                <a:cs typeface="Times New Roman" panose="02020603050405020304" pitchFamily="18" charset="0"/>
              </a:rPr>
              <a:t>2020 წლის </a:t>
            </a:r>
            <a:r>
              <a:rPr lang="ka-GE" sz="1500" b="1" dirty="0" smtClean="0">
                <a:latin typeface="Sylfaen" panose="010A0502050306030303" pitchFamily="18" charset="0"/>
                <a:ea typeface="Calibri" panose="020F0502020204030204" pitchFamily="34" charset="0"/>
                <a:cs typeface="Times New Roman" panose="02020603050405020304" pitchFamily="18" charset="0"/>
              </a:rPr>
              <a:t>1</a:t>
            </a:r>
            <a:r>
              <a:rPr lang="en-US" sz="1500" b="1" dirty="0" smtClean="0">
                <a:latin typeface="Sylfaen" panose="010A0502050306030303" pitchFamily="18" charset="0"/>
                <a:ea typeface="Calibri" panose="020F0502020204030204" pitchFamily="34" charset="0"/>
                <a:cs typeface="Times New Roman" panose="02020603050405020304" pitchFamily="18" charset="0"/>
              </a:rPr>
              <a:t>5</a:t>
            </a:r>
            <a:r>
              <a:rPr lang="ka-GE" sz="1500" b="1" dirty="0" smtClean="0">
                <a:latin typeface="Sylfaen" panose="010A0502050306030303" pitchFamily="18" charset="0"/>
                <a:ea typeface="Calibri" panose="020F0502020204030204" pitchFamily="34" charset="0"/>
                <a:cs typeface="Times New Roman" panose="02020603050405020304" pitchFamily="18" charset="0"/>
              </a:rPr>
              <a:t> </a:t>
            </a:r>
            <a:r>
              <a:rPr lang="ka-GE" sz="1500" b="1" dirty="0">
                <a:latin typeface="Sylfaen" panose="010A0502050306030303" pitchFamily="18" charset="0"/>
                <a:ea typeface="Calibri" panose="020F0502020204030204" pitchFamily="34" charset="0"/>
                <a:cs typeface="Times New Roman" panose="02020603050405020304" pitchFamily="18" charset="0"/>
              </a:rPr>
              <a:t>მაისიდან </a:t>
            </a:r>
            <a:r>
              <a:rPr lang="ka-GE" sz="1500" dirty="0">
                <a:latin typeface="Sylfaen" panose="010A0502050306030303" pitchFamily="18" charset="0"/>
                <a:ea typeface="Calibri" panose="020F0502020204030204" pitchFamily="34" charset="0"/>
                <a:cs typeface="Times New Roman" panose="02020603050405020304" pitchFamily="18" charset="0"/>
              </a:rPr>
              <a:t>ჯანდაცვის სამინისტროს ელექტრონულ პორტალზე </a:t>
            </a:r>
            <a:r>
              <a:rPr lang="en-US" sz="1500" u="sng" dirty="0">
                <a:solidFill>
                  <a:srgbClr val="0563C1"/>
                </a:solidFill>
                <a:latin typeface="Sylfaen" panose="010A0502050306030303" pitchFamily="18" charset="0"/>
                <a:ea typeface="Calibri" panose="020F0502020204030204" pitchFamily="34" charset="0"/>
                <a:cs typeface="Times New Roman" panose="02020603050405020304" pitchFamily="18" charset="0"/>
                <a:hlinkClick r:id="rId2"/>
              </a:rPr>
              <a:t>www.moh.gov.ge</a:t>
            </a:r>
            <a:r>
              <a:rPr lang="en-US" sz="1500" dirty="0">
                <a:latin typeface="Sylfaen" panose="010A0502050306030303" pitchFamily="18" charset="0"/>
                <a:ea typeface="Calibri" panose="020F0502020204030204" pitchFamily="34" charset="0"/>
                <a:cs typeface="Times New Roman" panose="02020603050405020304" pitchFamily="18" charset="0"/>
              </a:rPr>
              <a:t> </a:t>
            </a:r>
            <a:r>
              <a:rPr lang="ka-GE" sz="1500" dirty="0">
                <a:latin typeface="Sylfaen" panose="010A0502050306030303" pitchFamily="18" charset="0"/>
                <a:ea typeface="Calibri" panose="020F0502020204030204" pitchFamily="34" charset="0"/>
                <a:cs typeface="Times New Roman" panose="02020603050405020304" pitchFamily="18" charset="0"/>
              </a:rPr>
              <a:t>გაიხსნება ელექტრონული განაცხადის ფორმა, სადაც კომპენსაციის მიღების მიზნით ფიზიკურმა პირმა უნდა შეავსოს შემდეგი </a:t>
            </a:r>
            <a:r>
              <a:rPr lang="ka-GE" sz="1500" dirty="0" smtClean="0">
                <a:latin typeface="Sylfaen" panose="010A0502050306030303" pitchFamily="18" charset="0"/>
                <a:ea typeface="Calibri" panose="020F0502020204030204" pitchFamily="34" charset="0"/>
                <a:cs typeface="Times New Roman" panose="02020603050405020304" pitchFamily="18" charset="0"/>
              </a:rPr>
              <a:t>ინფორმაცია:</a:t>
            </a:r>
            <a:endParaRPr lang="en-US" sz="1500" dirty="0" smtClean="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ka-GE" sz="1400" dirty="0" smtClean="0">
                <a:latin typeface="Sylfaen" panose="010A0502050306030303" pitchFamily="18" charset="0"/>
                <a:ea typeface="Calibri" panose="020F0502020204030204" pitchFamily="34" charset="0"/>
                <a:cs typeface="Times New Roman" panose="02020603050405020304" pitchFamily="18" charset="0"/>
              </a:rPr>
              <a:t>            - სახელი, გვარი და პირადი ნომერი;</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ka-GE" sz="1400" dirty="0" smtClean="0">
                <a:latin typeface="Sylfaen" panose="010A0502050306030303" pitchFamily="18" charset="0"/>
                <a:ea typeface="Calibri" panose="020F0502020204030204" pitchFamily="34" charset="0"/>
                <a:cs typeface="Times New Roman" panose="02020603050405020304" pitchFamily="18" charset="0"/>
              </a:rPr>
              <a:t>            - საკონტაქტო </a:t>
            </a:r>
            <a:r>
              <a:rPr lang="ka-GE" sz="1400" dirty="0">
                <a:latin typeface="Sylfaen" panose="010A0502050306030303" pitchFamily="18" charset="0"/>
                <a:ea typeface="Calibri" panose="020F0502020204030204" pitchFamily="34" charset="0"/>
                <a:cs typeface="Times New Roman" panose="02020603050405020304" pitchFamily="18" charset="0"/>
              </a:rPr>
              <a:t>მონაცემები (ფაქტობრივი საცხოვრებელი მისამართი და საკონტაქტო ტელეფონი);</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pPr>
            <a:r>
              <a:rPr lang="ka-GE" sz="1400" dirty="0" smtClean="0">
                <a:latin typeface="Sylfaen" panose="010A0502050306030303" pitchFamily="18" charset="0"/>
                <a:ea typeface="Calibri" panose="020F0502020204030204" pitchFamily="34" charset="0"/>
                <a:cs typeface="Times New Roman" panose="02020603050405020304" pitchFamily="18" charset="0"/>
              </a:rPr>
              <a:t>            - საბანკო </a:t>
            </a:r>
            <a:r>
              <a:rPr lang="ka-GE" sz="1400" dirty="0">
                <a:latin typeface="Sylfaen" panose="010A0502050306030303" pitchFamily="18" charset="0"/>
                <a:ea typeface="Calibri" panose="020F0502020204030204" pitchFamily="34" charset="0"/>
                <a:cs typeface="Times New Roman" panose="02020603050405020304" pitchFamily="18" charset="0"/>
              </a:rPr>
              <a:t>რეკვიზიტები (ანგარიშის ნომერი</a:t>
            </a:r>
            <a:r>
              <a:rPr lang="ka-GE" sz="1400" dirty="0" smtClean="0">
                <a:latin typeface="Sylfaen" panose="010A0502050306030303"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28600" y="4967494"/>
            <a:ext cx="8458204" cy="586314"/>
          </a:xfrm>
          <a:prstGeom prst="rect">
            <a:avLst/>
          </a:prstGeom>
        </p:spPr>
        <p:txBody>
          <a:bodyPr wrap="square">
            <a:spAutoFit/>
          </a:bodyPr>
          <a:lstStyle/>
          <a:p>
            <a:pPr marL="556260" marR="0" indent="-285750" algn="just">
              <a:lnSpc>
                <a:spcPct val="107000"/>
              </a:lnSpc>
              <a:spcBef>
                <a:spcPts val="0"/>
              </a:spcBef>
              <a:spcAft>
                <a:spcPts val="800"/>
              </a:spcAft>
              <a:buFont typeface="Wingdings" panose="05000000000000000000" pitchFamily="2" charset="2"/>
              <a:buChar char="ü"/>
            </a:pPr>
            <a:r>
              <a:rPr lang="ka-GE" sz="1500" dirty="0">
                <a:latin typeface="Sylfaen" panose="010A0502050306030303" pitchFamily="18" charset="0"/>
                <a:ea typeface="Calibri" panose="020F0502020204030204" pitchFamily="34" charset="0"/>
                <a:cs typeface="Times New Roman" panose="02020603050405020304" pitchFamily="18" charset="0"/>
              </a:rPr>
              <a:t>სიაში მყოფი პირები კომპენსაციის მიღების შესაძლებლობაზე შეტყობინებას მიიღებენ გადასახადის გადამხდელის ავტორიზებულ გვერდზე </a:t>
            </a:r>
            <a:r>
              <a:rPr lang="ka-GE" sz="1500" dirty="0">
                <a:solidFill>
                  <a:schemeClr val="tx2"/>
                </a:solidFill>
                <a:latin typeface="Sylfaen" panose="010A0502050306030303" pitchFamily="18" charset="0"/>
                <a:ea typeface="Calibri" panose="020F0502020204030204" pitchFamily="34" charset="0"/>
                <a:cs typeface="Times New Roman" panose="02020603050405020304" pitchFamily="18" charset="0"/>
              </a:rPr>
              <a:t>eservices.rs.ge</a:t>
            </a:r>
            <a:r>
              <a:rPr lang="ka-GE" sz="1500" dirty="0">
                <a:latin typeface="Sylfaen" panose="010A0502050306030303" pitchFamily="18" charset="0"/>
                <a:ea typeface="Calibri" panose="020F0502020204030204" pitchFamily="34" charset="0"/>
                <a:cs typeface="Times New Roman" panose="02020603050405020304" pitchFamily="18" charset="0"/>
              </a:rPr>
              <a:t>-ზე.</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508318" y="1662819"/>
            <a:ext cx="8330882" cy="1029243"/>
          </a:xfrm>
          <a:prstGeom prst="rect">
            <a:avLst/>
          </a:prstGeom>
          <a:noFill/>
          <a:ln w="6350">
            <a:solidFill>
              <a:srgbClr val="002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08318" y="2895600"/>
            <a:ext cx="8330882" cy="1865633"/>
          </a:xfrm>
          <a:prstGeom prst="rect">
            <a:avLst/>
          </a:prstGeom>
          <a:noFill/>
          <a:ln w="6350">
            <a:solidFill>
              <a:srgbClr val="002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08318" y="4953001"/>
            <a:ext cx="8330882" cy="600807"/>
          </a:xfrm>
          <a:prstGeom prst="rect">
            <a:avLst/>
          </a:prstGeom>
          <a:noFill/>
          <a:ln w="6350">
            <a:solidFill>
              <a:srgbClr val="002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0335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6192" y="1761559"/>
            <a:ext cx="7732008" cy="3801041"/>
          </a:xfrm>
          <a:prstGeom prst="rect">
            <a:avLst/>
          </a:prstGeom>
        </p:spPr>
        <p:txBody>
          <a:bodyPr wrap="square">
            <a:spAutoFit/>
          </a:bodyPr>
          <a:lstStyle/>
          <a:p>
            <a:r>
              <a:rPr lang="ka-GE" sz="1100" b="1" dirty="0">
                <a:solidFill>
                  <a:srgbClr val="002D7B"/>
                </a:solidFill>
                <a:latin typeface="Sylfaen" panose="010A0502050306030303" pitchFamily="18" charset="0"/>
              </a:rPr>
              <a:t> </a:t>
            </a:r>
            <a:r>
              <a:rPr lang="ka-GE" sz="1500" dirty="0">
                <a:solidFill>
                  <a:srgbClr val="002D7B"/>
                </a:solidFill>
                <a:latin typeface="Sylfaen" panose="010A0502050306030303" pitchFamily="18" charset="0"/>
              </a:rPr>
              <a:t>ჯანდაცვის სამინისტროს ელექტრონულ პორტალზე -</a:t>
            </a:r>
            <a:r>
              <a:rPr lang="en-US" sz="1500" dirty="0">
                <a:solidFill>
                  <a:srgbClr val="002D7B"/>
                </a:solidFill>
                <a:latin typeface="Sylfaen" panose="010A0502050306030303" pitchFamily="18" charset="0"/>
              </a:rPr>
              <a:t> </a:t>
            </a:r>
            <a:r>
              <a:rPr lang="en-US" sz="1500" b="1" dirty="0">
                <a:solidFill>
                  <a:srgbClr val="FF0000"/>
                </a:solidFill>
                <a:latin typeface="Sylfaen" panose="010A0502050306030303" pitchFamily="18" charset="0"/>
              </a:rPr>
              <a:t>www.moh.gov.ge</a:t>
            </a:r>
            <a:r>
              <a:rPr lang="en-US" sz="1500" dirty="0">
                <a:solidFill>
                  <a:srgbClr val="002D7B"/>
                </a:solidFill>
                <a:latin typeface="Sylfaen" panose="010A0502050306030303" pitchFamily="18" charset="0"/>
              </a:rPr>
              <a:t>, </a:t>
            </a:r>
            <a:r>
              <a:rPr lang="ka-GE" sz="1500" dirty="0">
                <a:solidFill>
                  <a:srgbClr val="002D7B"/>
                </a:solidFill>
                <a:latin typeface="Sylfaen" panose="010A0502050306030303" pitchFamily="18" charset="0"/>
              </a:rPr>
              <a:t>უნდა შეავსონ ელექტრონული განაცხადის ფორმა და წარადგინონ შემოსავლის წყაროს დამადასტურებელი დოკუმენტი, მაგალითად:</a:t>
            </a:r>
          </a:p>
          <a:p>
            <a:endParaRPr lang="ka-GE" sz="1500" dirty="0">
              <a:solidFill>
                <a:srgbClr val="002D7B"/>
              </a:solidFill>
              <a:latin typeface="Sylfaen" panose="010A0502050306030303" pitchFamily="18" charset="0"/>
            </a:endParaRPr>
          </a:p>
          <a:p>
            <a:r>
              <a:rPr lang="ka-GE" sz="1500" dirty="0">
                <a:solidFill>
                  <a:srgbClr val="002D7B"/>
                </a:solidFill>
                <a:latin typeface="Sylfaen" panose="010A0502050306030303" pitchFamily="18" charset="0"/>
              </a:rPr>
              <a:t>გადასახადის გადამხდელად რეგისტრირებული პირის (გარდა არამეწარმე ფიზიკური პირისა) მიერ გაცემული </a:t>
            </a:r>
            <a:r>
              <a:rPr lang="ka-GE" sz="1500" b="1" dirty="0">
                <a:solidFill>
                  <a:srgbClr val="002D7B"/>
                </a:solidFill>
                <a:latin typeface="Sylfaen" panose="010A0502050306030303" pitchFamily="18" charset="0"/>
              </a:rPr>
              <a:t>პირველადი საგადასახადო დოკუმენტი, </a:t>
            </a:r>
            <a:r>
              <a:rPr lang="ka-GE" sz="1500" dirty="0">
                <a:solidFill>
                  <a:srgbClr val="002D7B"/>
                </a:solidFill>
                <a:latin typeface="Sylfaen" panose="010A0502050306030303" pitchFamily="18" charset="0"/>
              </a:rPr>
              <a:t>რომლითაც დასტურდება შემოსავლის მიღების ფაქტი:</a:t>
            </a:r>
            <a:endParaRPr lang="en-US" sz="1500" dirty="0">
              <a:solidFill>
                <a:srgbClr val="002D7B"/>
              </a:solidFill>
              <a:latin typeface="Sylfaen" panose="010A0502050306030303" pitchFamily="18" charset="0"/>
            </a:endParaRPr>
          </a:p>
          <a:p>
            <a:endParaRPr lang="ka-GE" sz="1000" dirty="0">
              <a:solidFill>
                <a:srgbClr val="002D7B"/>
              </a:solidFill>
              <a:latin typeface="Sylfaen" panose="010A0502050306030303" pitchFamily="18" charset="0"/>
            </a:endParaRPr>
          </a:p>
          <a:p>
            <a:pPr marL="342351" lvl="1"/>
            <a:r>
              <a:rPr lang="ka-GE" sz="1200" dirty="0">
                <a:solidFill>
                  <a:srgbClr val="002D7B"/>
                </a:solidFill>
                <a:latin typeface="Sylfaen" panose="010A0502050306030303" pitchFamily="18" charset="0"/>
              </a:rPr>
              <a:t>წერილობითი დოკუმენტი, რომლითაც შესაძლებელია საქონლის მიწოდების/მომსახურების გაწევის მონაწილე მხარეთა იდენტიფიცირება, აქვს თარიღი და მოიცავს მიწოდებული საქონლის/გაწეული მომსახურების ჩამონათვალსა და ღირებულებას. მაგალითად, შესყიდვის აქტი, მიღება ჩაბარების აქტი); </a:t>
            </a:r>
          </a:p>
          <a:p>
            <a:pPr marL="213970" indent="-213970">
              <a:buFont typeface="Wingdings" panose="05000000000000000000" pitchFamily="2" charset="2"/>
              <a:buChar char="ü"/>
            </a:pPr>
            <a:endParaRPr lang="en-US" sz="1500" dirty="0">
              <a:solidFill>
                <a:srgbClr val="002D7B"/>
              </a:solidFill>
              <a:latin typeface="Sylfaen" panose="010A0502050306030303" pitchFamily="18" charset="0"/>
            </a:endParaRPr>
          </a:p>
          <a:p>
            <a:r>
              <a:rPr lang="ka-GE" sz="1500" dirty="0">
                <a:solidFill>
                  <a:srgbClr val="002D7B"/>
                </a:solidFill>
                <a:latin typeface="Sylfaen" panose="010A0502050306030303" pitchFamily="18" charset="0"/>
              </a:rPr>
              <a:t>საბანკო ამონაწერი;</a:t>
            </a:r>
          </a:p>
          <a:p>
            <a:pPr marL="213970" indent="-213970">
              <a:buFont typeface="Wingdings" panose="05000000000000000000" pitchFamily="2" charset="2"/>
              <a:buChar char="ü"/>
            </a:pPr>
            <a:endParaRPr lang="en-US" sz="1500" dirty="0">
              <a:solidFill>
                <a:srgbClr val="002D7B"/>
              </a:solidFill>
              <a:latin typeface="Sylfaen" panose="010A0502050306030303" pitchFamily="18" charset="0"/>
            </a:endParaRPr>
          </a:p>
          <a:p>
            <a:r>
              <a:rPr lang="ka-GE" sz="1500" dirty="0">
                <a:solidFill>
                  <a:srgbClr val="002D7B"/>
                </a:solidFill>
                <a:latin typeface="Sylfaen" panose="010A0502050306030303" pitchFamily="18" charset="0"/>
              </a:rPr>
              <a:t>მუნიციპალიტეტის ან სხვა ადმინისტრაციული ორგანოს მიერ პირზე გაცემული რაიმე საქმიანობის დამადასტურებელი ცნობა ნებართვა/ლიცენზია;</a:t>
            </a:r>
          </a:p>
          <a:p>
            <a:pPr marL="213970" indent="-213970">
              <a:buFont typeface="Wingdings" panose="05000000000000000000" pitchFamily="2" charset="2"/>
              <a:buChar char="ü"/>
            </a:pPr>
            <a:endParaRPr lang="en-US" sz="1500" dirty="0">
              <a:solidFill>
                <a:srgbClr val="002D7B"/>
              </a:solidFill>
              <a:latin typeface="Sylfaen" panose="010A0502050306030303" pitchFamily="18" charset="0"/>
            </a:endParaRPr>
          </a:p>
        </p:txBody>
      </p:sp>
      <p:pic>
        <p:nvPicPr>
          <p:cNvPr id="10" name="Picture 9"/>
          <p:cNvPicPr>
            <a:picLocks noChangeAspect="1"/>
          </p:cNvPicPr>
          <p:nvPr/>
        </p:nvPicPr>
        <p:blipFill>
          <a:blip r:embed="rId2"/>
          <a:stretch>
            <a:fillRect/>
          </a:stretch>
        </p:blipFill>
        <p:spPr>
          <a:xfrm>
            <a:off x="533400" y="2773239"/>
            <a:ext cx="152400" cy="152400"/>
          </a:xfrm>
          <a:prstGeom prst="rect">
            <a:avLst/>
          </a:prstGeom>
        </p:spPr>
      </p:pic>
      <p:pic>
        <p:nvPicPr>
          <p:cNvPr id="11" name="Picture 10"/>
          <p:cNvPicPr>
            <a:picLocks noChangeAspect="1"/>
          </p:cNvPicPr>
          <p:nvPr/>
        </p:nvPicPr>
        <p:blipFill>
          <a:blip r:embed="rId2"/>
          <a:stretch>
            <a:fillRect/>
          </a:stretch>
        </p:blipFill>
        <p:spPr>
          <a:xfrm>
            <a:off x="533400" y="4392577"/>
            <a:ext cx="152400" cy="152400"/>
          </a:xfrm>
          <a:prstGeom prst="rect">
            <a:avLst/>
          </a:prstGeom>
        </p:spPr>
      </p:pic>
      <p:pic>
        <p:nvPicPr>
          <p:cNvPr id="12" name="Picture 11"/>
          <p:cNvPicPr>
            <a:picLocks noChangeAspect="1"/>
          </p:cNvPicPr>
          <p:nvPr/>
        </p:nvPicPr>
        <p:blipFill>
          <a:blip r:embed="rId2"/>
          <a:stretch>
            <a:fillRect/>
          </a:stretch>
        </p:blipFill>
        <p:spPr>
          <a:xfrm>
            <a:off x="553596" y="4849777"/>
            <a:ext cx="152400" cy="152400"/>
          </a:xfrm>
          <a:prstGeom prst="rect">
            <a:avLst/>
          </a:prstGeom>
        </p:spPr>
      </p:pic>
      <p:sp>
        <p:nvSpPr>
          <p:cNvPr id="15" name="Rectangle 14"/>
          <p:cNvSpPr/>
          <p:nvPr/>
        </p:nvSpPr>
        <p:spPr>
          <a:xfrm>
            <a:off x="762264" y="1725577"/>
            <a:ext cx="7543536" cy="838200"/>
          </a:xfrm>
          <a:prstGeom prst="rect">
            <a:avLst/>
          </a:prstGeom>
          <a:noFill/>
          <a:ln w="12700">
            <a:solidFill>
              <a:srgbClr val="02F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438400" y="304800"/>
            <a:ext cx="6019800" cy="646331"/>
          </a:xfrm>
          <a:prstGeom prst="rect">
            <a:avLst/>
          </a:prstGeom>
        </p:spPr>
        <p:txBody>
          <a:bodyPr wrap="square">
            <a:spAutoFit/>
          </a:bodyPr>
          <a:lstStyle/>
          <a:p>
            <a:r>
              <a:rPr lang="ka-GE" b="1" dirty="0">
                <a:solidFill>
                  <a:srgbClr val="002D7B"/>
                </a:solidFill>
              </a:rPr>
              <a:t>თვითდასაქმებულები, რომლებიც არ არიან რეგისტრირებული შემოსავლების სამსახურში</a:t>
            </a:r>
            <a:endParaRPr lang="en-US" sz="1600" dirty="0">
              <a:solidFill>
                <a:srgbClr val="002D7B"/>
              </a:solidFill>
            </a:endParaRPr>
          </a:p>
        </p:txBody>
      </p:sp>
      <p:sp>
        <p:nvSpPr>
          <p:cNvPr id="17" name="Title 1"/>
          <p:cNvSpPr txBox="1">
            <a:spLocks/>
          </p:cNvSpPr>
          <p:nvPr/>
        </p:nvSpPr>
        <p:spPr>
          <a:xfrm>
            <a:off x="1447800" y="239738"/>
            <a:ext cx="990600" cy="77645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3000" b="1" dirty="0">
                <a:solidFill>
                  <a:srgbClr val="002D7B"/>
                </a:solidFill>
              </a:rPr>
              <a:t>3</a:t>
            </a:r>
            <a:r>
              <a:rPr lang="ka-GE" sz="3000" b="1" dirty="0" smtClean="0">
                <a:solidFill>
                  <a:srgbClr val="002D7B"/>
                </a:solidFill>
              </a:rPr>
              <a:t>.</a:t>
            </a:r>
            <a:endParaRPr lang="en-US" sz="3000" b="1" dirty="0">
              <a:solidFill>
                <a:srgbClr val="002D7B"/>
              </a:solidFill>
            </a:endParaRPr>
          </a:p>
        </p:txBody>
      </p:sp>
    </p:spTree>
    <p:extLst>
      <p:ext uri="{BB962C8B-B14F-4D97-AF65-F5344CB8AC3E}">
        <p14:creationId xmlns:p14="http://schemas.microsoft.com/office/powerpoint/2010/main" val="2300826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6917" y="3692604"/>
            <a:ext cx="6276799" cy="2169825"/>
          </a:xfrm>
          <a:prstGeom prst="rect">
            <a:avLst/>
          </a:prstGeom>
        </p:spPr>
        <p:txBody>
          <a:bodyPr wrap="square">
            <a:spAutoFit/>
          </a:bodyPr>
          <a:lstStyle/>
          <a:p>
            <a:r>
              <a:rPr lang="ka-GE" sz="1500" dirty="0">
                <a:solidFill>
                  <a:srgbClr val="002D7B"/>
                </a:solidFill>
              </a:rPr>
              <a:t>სახელი, გვარი და პირადი ნომერი;</a:t>
            </a:r>
            <a:endParaRPr lang="en-US" sz="1500" dirty="0">
              <a:solidFill>
                <a:srgbClr val="002D7B"/>
              </a:solidFill>
            </a:endParaRPr>
          </a:p>
          <a:p>
            <a:r>
              <a:rPr lang="ka-GE" sz="1500" dirty="0">
                <a:solidFill>
                  <a:srgbClr val="002D7B"/>
                </a:solidFill>
              </a:rPr>
              <a:t>საკონტაქტო მონაცემები (ფაქტობრივი საცხოვრებელი მისამართი და საკონტაქტო ტელეფონი);</a:t>
            </a:r>
            <a:endParaRPr lang="en-US" sz="1500" dirty="0">
              <a:solidFill>
                <a:srgbClr val="002D7B"/>
              </a:solidFill>
            </a:endParaRPr>
          </a:p>
          <a:p>
            <a:r>
              <a:rPr lang="ka-GE" sz="1500" dirty="0">
                <a:solidFill>
                  <a:srgbClr val="002D7B"/>
                </a:solidFill>
              </a:rPr>
              <a:t>საბანკო რეკვიზიტები;</a:t>
            </a:r>
            <a:endParaRPr lang="en-US" sz="1500" dirty="0">
              <a:solidFill>
                <a:srgbClr val="002D7B"/>
              </a:solidFill>
            </a:endParaRPr>
          </a:p>
          <a:p>
            <a:r>
              <a:rPr lang="ka-GE" sz="1500" dirty="0">
                <a:solidFill>
                  <a:srgbClr val="002D7B"/>
                </a:solidFill>
              </a:rPr>
              <a:t>ინფორმაცია საგანგებო მდგომარეობის გამოცხადებამდე მისი შემოსავლის წყაროს შესახებ და შემოსავლის წყაროს შესაბამისი დამადასტურებელი დოკუმენტი (აღნიშნული მოთხოვნა არ ეხება შემოსავლების სამსახურის მიერ იდენტიფიცირებულ თვითდასაქმებულ პირებს).</a:t>
            </a:r>
            <a:endParaRPr lang="en-US" sz="1500" dirty="0">
              <a:solidFill>
                <a:srgbClr val="002D7B"/>
              </a:solidFill>
            </a:endParaRPr>
          </a:p>
        </p:txBody>
      </p:sp>
      <p:sp>
        <p:nvSpPr>
          <p:cNvPr id="8" name="Rectangle 7"/>
          <p:cNvSpPr/>
          <p:nvPr/>
        </p:nvSpPr>
        <p:spPr>
          <a:xfrm>
            <a:off x="1411671" y="1855881"/>
            <a:ext cx="6276799" cy="323165"/>
          </a:xfrm>
          <a:prstGeom prst="rect">
            <a:avLst/>
          </a:prstGeom>
        </p:spPr>
        <p:txBody>
          <a:bodyPr wrap="square">
            <a:spAutoFit/>
          </a:bodyPr>
          <a:lstStyle/>
          <a:p>
            <a:pPr lvl="0" algn="just"/>
            <a:r>
              <a:rPr lang="ka-GE" sz="1500" b="1" u="sng" dirty="0">
                <a:solidFill>
                  <a:srgbClr val="002D7B"/>
                </a:solidFill>
              </a:rPr>
              <a:t>კომპენსაციის მოთხოვნის წესი:</a:t>
            </a:r>
          </a:p>
        </p:txBody>
      </p:sp>
      <p:sp>
        <p:nvSpPr>
          <p:cNvPr id="9" name="Rectangle 8"/>
          <p:cNvSpPr/>
          <p:nvPr/>
        </p:nvSpPr>
        <p:spPr>
          <a:xfrm>
            <a:off x="1806106" y="2143449"/>
            <a:ext cx="6276799" cy="784830"/>
          </a:xfrm>
          <a:prstGeom prst="rect">
            <a:avLst/>
          </a:prstGeom>
        </p:spPr>
        <p:txBody>
          <a:bodyPr wrap="square">
            <a:spAutoFit/>
          </a:bodyPr>
          <a:lstStyle/>
          <a:p>
            <a:r>
              <a:rPr lang="ka-GE" sz="1500" dirty="0">
                <a:solidFill>
                  <a:srgbClr val="002D7B"/>
                </a:solidFill>
              </a:rPr>
              <a:t>კომპენსაციის მიღების მიზნით, ფიზიკურმა პირმა არაუგვიანეს </a:t>
            </a:r>
            <a:r>
              <a:rPr lang="ka-GE" sz="1500" b="1" dirty="0">
                <a:solidFill>
                  <a:srgbClr val="FF0000"/>
                </a:solidFill>
              </a:rPr>
              <a:t>2020 წლის პირველი ივლისისა,</a:t>
            </a:r>
            <a:r>
              <a:rPr lang="ka-GE" sz="1500" dirty="0">
                <a:solidFill>
                  <a:srgbClr val="002D7B"/>
                </a:solidFill>
              </a:rPr>
              <a:t> ჯანდაცვის სამინისტროს ელექტრონულ პორტალზე უნდა წარმოადგინოს შესაბამისი მოთხოვნა.</a:t>
            </a:r>
          </a:p>
        </p:txBody>
      </p:sp>
      <p:sp>
        <p:nvSpPr>
          <p:cNvPr id="10" name="Rectangle 9"/>
          <p:cNvSpPr/>
          <p:nvPr/>
        </p:nvSpPr>
        <p:spPr>
          <a:xfrm>
            <a:off x="1419291" y="3337995"/>
            <a:ext cx="6276799" cy="323165"/>
          </a:xfrm>
          <a:prstGeom prst="rect">
            <a:avLst/>
          </a:prstGeom>
        </p:spPr>
        <p:txBody>
          <a:bodyPr wrap="square">
            <a:spAutoFit/>
          </a:bodyPr>
          <a:lstStyle/>
          <a:p>
            <a:pPr algn="just"/>
            <a:r>
              <a:rPr lang="ka-GE" sz="1500" b="1" u="sng" dirty="0">
                <a:solidFill>
                  <a:srgbClr val="002D7B"/>
                </a:solidFill>
              </a:rPr>
              <a:t>ჯანდაცვის სამინისტროში წარმოსადგენი ინფორმაცია: </a:t>
            </a:r>
          </a:p>
        </p:txBody>
      </p:sp>
      <p:pic>
        <p:nvPicPr>
          <p:cNvPr id="11" name="Picture 10"/>
          <p:cNvPicPr>
            <a:picLocks noChangeAspect="1"/>
          </p:cNvPicPr>
          <p:nvPr/>
        </p:nvPicPr>
        <p:blipFill>
          <a:blip r:embed="rId2"/>
          <a:stretch>
            <a:fillRect/>
          </a:stretch>
        </p:blipFill>
        <p:spPr>
          <a:xfrm>
            <a:off x="1645322" y="3756417"/>
            <a:ext cx="139789" cy="139789"/>
          </a:xfrm>
          <a:prstGeom prst="rect">
            <a:avLst/>
          </a:prstGeom>
        </p:spPr>
      </p:pic>
      <p:pic>
        <p:nvPicPr>
          <p:cNvPr id="12" name="Picture 11"/>
          <p:cNvPicPr>
            <a:picLocks noChangeAspect="1"/>
          </p:cNvPicPr>
          <p:nvPr/>
        </p:nvPicPr>
        <p:blipFill>
          <a:blip r:embed="rId2"/>
          <a:stretch>
            <a:fillRect/>
          </a:stretch>
        </p:blipFill>
        <p:spPr>
          <a:xfrm>
            <a:off x="1654827" y="4056361"/>
            <a:ext cx="139789" cy="139789"/>
          </a:xfrm>
          <a:prstGeom prst="rect">
            <a:avLst/>
          </a:prstGeom>
        </p:spPr>
      </p:pic>
      <p:pic>
        <p:nvPicPr>
          <p:cNvPr id="13" name="Picture 12"/>
          <p:cNvPicPr>
            <a:picLocks noChangeAspect="1"/>
          </p:cNvPicPr>
          <p:nvPr/>
        </p:nvPicPr>
        <p:blipFill>
          <a:blip r:embed="rId2"/>
          <a:stretch>
            <a:fillRect/>
          </a:stretch>
        </p:blipFill>
        <p:spPr>
          <a:xfrm>
            <a:off x="1645320" y="4478347"/>
            <a:ext cx="139789" cy="139789"/>
          </a:xfrm>
          <a:prstGeom prst="rect">
            <a:avLst/>
          </a:prstGeom>
        </p:spPr>
      </p:pic>
      <p:pic>
        <p:nvPicPr>
          <p:cNvPr id="14" name="Picture 13"/>
          <p:cNvPicPr>
            <a:picLocks noChangeAspect="1"/>
          </p:cNvPicPr>
          <p:nvPr/>
        </p:nvPicPr>
        <p:blipFill>
          <a:blip r:embed="rId2"/>
          <a:stretch>
            <a:fillRect/>
          </a:stretch>
        </p:blipFill>
        <p:spPr>
          <a:xfrm>
            <a:off x="1645321" y="4731141"/>
            <a:ext cx="139789" cy="139789"/>
          </a:xfrm>
          <a:prstGeom prst="rect">
            <a:avLst/>
          </a:prstGeom>
        </p:spPr>
      </p:pic>
      <p:pic>
        <p:nvPicPr>
          <p:cNvPr id="15" name="Picture 14"/>
          <p:cNvPicPr>
            <a:picLocks noChangeAspect="1"/>
          </p:cNvPicPr>
          <p:nvPr/>
        </p:nvPicPr>
        <p:blipFill>
          <a:blip r:embed="rId3"/>
          <a:stretch>
            <a:fillRect/>
          </a:stretch>
        </p:blipFill>
        <p:spPr>
          <a:xfrm>
            <a:off x="1165998" y="3365030"/>
            <a:ext cx="271214" cy="296552"/>
          </a:xfrm>
          <a:prstGeom prst="rect">
            <a:avLst/>
          </a:prstGeom>
        </p:spPr>
      </p:pic>
      <p:pic>
        <p:nvPicPr>
          <p:cNvPr id="16" name="Picture 15"/>
          <p:cNvPicPr>
            <a:picLocks noChangeAspect="1"/>
          </p:cNvPicPr>
          <p:nvPr/>
        </p:nvPicPr>
        <p:blipFill>
          <a:blip r:embed="rId4"/>
          <a:stretch>
            <a:fillRect/>
          </a:stretch>
        </p:blipFill>
        <p:spPr>
          <a:xfrm>
            <a:off x="1149542" y="1883573"/>
            <a:ext cx="287670" cy="314546"/>
          </a:xfrm>
          <a:prstGeom prst="rect">
            <a:avLst/>
          </a:prstGeom>
        </p:spPr>
      </p:pic>
      <p:cxnSp>
        <p:nvCxnSpPr>
          <p:cNvPr id="17" name="Straight Connector 16"/>
          <p:cNvCxnSpPr/>
          <p:nvPr/>
        </p:nvCxnSpPr>
        <p:spPr>
          <a:xfrm flipH="1">
            <a:off x="1785109" y="2198119"/>
            <a:ext cx="1" cy="621281"/>
          </a:xfrm>
          <a:prstGeom prst="line">
            <a:avLst/>
          </a:prstGeom>
          <a:ln w="38100">
            <a:solidFill>
              <a:srgbClr val="02FCFF"/>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438400" y="304800"/>
            <a:ext cx="6019800" cy="646331"/>
          </a:xfrm>
          <a:prstGeom prst="rect">
            <a:avLst/>
          </a:prstGeom>
        </p:spPr>
        <p:txBody>
          <a:bodyPr wrap="square">
            <a:spAutoFit/>
          </a:bodyPr>
          <a:lstStyle/>
          <a:p>
            <a:r>
              <a:rPr lang="ka-GE" b="1" dirty="0">
                <a:solidFill>
                  <a:srgbClr val="002D7B"/>
                </a:solidFill>
              </a:rPr>
              <a:t>თვითდასაქმებულები, რომლებიც არ არიან რეგისტრირებული შემოსავლების სამსახურში</a:t>
            </a:r>
            <a:endParaRPr lang="en-US" sz="1600" dirty="0">
              <a:solidFill>
                <a:srgbClr val="002D7B"/>
              </a:solidFill>
            </a:endParaRPr>
          </a:p>
        </p:txBody>
      </p:sp>
      <p:sp>
        <p:nvSpPr>
          <p:cNvPr id="21" name="Title 1"/>
          <p:cNvSpPr txBox="1">
            <a:spLocks/>
          </p:cNvSpPr>
          <p:nvPr/>
        </p:nvSpPr>
        <p:spPr>
          <a:xfrm>
            <a:off x="1447800" y="239738"/>
            <a:ext cx="990600" cy="77645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3000" b="1" dirty="0">
                <a:solidFill>
                  <a:srgbClr val="002D7B"/>
                </a:solidFill>
              </a:rPr>
              <a:t>3</a:t>
            </a:r>
            <a:r>
              <a:rPr lang="ka-GE" sz="3000" b="1" dirty="0" smtClean="0">
                <a:solidFill>
                  <a:srgbClr val="002D7B"/>
                </a:solidFill>
              </a:rPr>
              <a:t>.</a:t>
            </a:r>
            <a:endParaRPr lang="en-US" sz="3000" b="1" dirty="0">
              <a:solidFill>
                <a:srgbClr val="002D7B"/>
              </a:solidFill>
            </a:endParaRPr>
          </a:p>
        </p:txBody>
      </p:sp>
    </p:spTree>
    <p:extLst>
      <p:ext uri="{BB962C8B-B14F-4D97-AF65-F5344CB8AC3E}">
        <p14:creationId xmlns:p14="http://schemas.microsoft.com/office/powerpoint/2010/main" val="3216329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62272" y="1663291"/>
            <a:ext cx="2700128" cy="322845"/>
          </a:xfrm>
          <a:prstGeom prst="rect">
            <a:avLst/>
          </a:prstGeom>
        </p:spPr>
        <p:txBody>
          <a:bodyPr wrap="square">
            <a:spAutoFit/>
          </a:bodyPr>
          <a:lstStyle/>
          <a:p>
            <a:pPr algn="just"/>
            <a:r>
              <a:rPr lang="ka-GE" sz="1498" b="1" u="sng" dirty="0">
                <a:solidFill>
                  <a:srgbClr val="002D7B"/>
                </a:solidFill>
              </a:rPr>
              <a:t>კომპენსაციის გაცემის წესი:</a:t>
            </a:r>
          </a:p>
        </p:txBody>
      </p:sp>
      <p:sp>
        <p:nvSpPr>
          <p:cNvPr id="8" name="Rectangle 7"/>
          <p:cNvSpPr/>
          <p:nvPr/>
        </p:nvSpPr>
        <p:spPr>
          <a:xfrm>
            <a:off x="1183508" y="2383691"/>
            <a:ext cx="7152839" cy="830997"/>
          </a:xfrm>
          <a:prstGeom prst="rect">
            <a:avLst/>
          </a:prstGeom>
        </p:spPr>
        <p:txBody>
          <a:bodyPr wrap="square">
            <a:spAutoFit/>
          </a:bodyPr>
          <a:lstStyle/>
          <a:p>
            <a:r>
              <a:rPr lang="ka-GE" sz="1200" dirty="0">
                <a:solidFill>
                  <a:srgbClr val="002D7B"/>
                </a:solidFill>
              </a:rPr>
              <a:t>თვითდასაქმებული პირის მიერ ელექტრონული განაცხადის წარდგენიდან არაუგვიანეს</a:t>
            </a:r>
          </a:p>
          <a:p>
            <a:r>
              <a:rPr lang="ka-GE" sz="1200" b="1" dirty="0">
                <a:solidFill>
                  <a:srgbClr val="002D7B"/>
                </a:solidFill>
              </a:rPr>
              <a:t>10 სამუშაო დღის ვადაში, </a:t>
            </a:r>
            <a:r>
              <a:rPr lang="ka-GE" sz="1200" dirty="0">
                <a:solidFill>
                  <a:srgbClr val="002D7B"/>
                </a:solidFill>
              </a:rPr>
              <a:t>სააგენტო განაცხადში არსებულ პირად ნომერს ადარებს შემოსავლების სამსახურიდან მიღებულ ინფორმაციას და საკომპენსაციო თანხას რიცხავს პირის მიერ მითითებულ საბანკო ანგარიშზე.</a:t>
            </a:r>
            <a:endParaRPr lang="en-US" sz="1200" dirty="0">
              <a:solidFill>
                <a:srgbClr val="002D7B"/>
              </a:solidFill>
            </a:endParaRPr>
          </a:p>
        </p:txBody>
      </p:sp>
      <p:sp>
        <p:nvSpPr>
          <p:cNvPr id="9" name="Rectangle 8"/>
          <p:cNvSpPr/>
          <p:nvPr/>
        </p:nvSpPr>
        <p:spPr>
          <a:xfrm>
            <a:off x="1183508" y="3792378"/>
            <a:ext cx="7152839" cy="830997"/>
          </a:xfrm>
          <a:prstGeom prst="rect">
            <a:avLst/>
          </a:prstGeom>
        </p:spPr>
        <p:txBody>
          <a:bodyPr wrap="square">
            <a:spAutoFit/>
          </a:bodyPr>
          <a:lstStyle/>
          <a:p>
            <a:r>
              <a:rPr lang="ka-GE" sz="1200" dirty="0">
                <a:solidFill>
                  <a:srgbClr val="002D7B"/>
                </a:solidFill>
              </a:rPr>
              <a:t>დასაქმების ხელშეწყობის სახელმწიფო სააგენტო, სამუშაო ჯგუფთან ერთად, იხილავს წარმოდგენილ ელექტრონულ განაცხადებს, აჯგუფებს მათ საქმიანობის დამადასტურებელი დოკუმენტების სპეციფიკის მიხედვით და </a:t>
            </a:r>
            <a:r>
              <a:rPr lang="ka-GE" sz="1200" b="1" dirty="0">
                <a:solidFill>
                  <a:srgbClr val="002D7B"/>
                </a:solidFill>
              </a:rPr>
              <a:t>2 კვირის ვადაში </a:t>
            </a:r>
            <a:r>
              <a:rPr lang="ka-GE" sz="1200" dirty="0">
                <a:solidFill>
                  <a:srgbClr val="002D7B"/>
                </a:solidFill>
              </a:rPr>
              <a:t>გადაწყვეტილების მისაღებად სიას წარუდგენს ჯანდაცვის მინისტრის ბრძანებით შექმნილ უწყებათაშორის კომისიას.</a:t>
            </a:r>
          </a:p>
        </p:txBody>
      </p:sp>
      <p:sp>
        <p:nvSpPr>
          <p:cNvPr id="10" name="Rectangle 9"/>
          <p:cNvSpPr/>
          <p:nvPr/>
        </p:nvSpPr>
        <p:spPr>
          <a:xfrm>
            <a:off x="1183508" y="5029200"/>
            <a:ext cx="7152839" cy="815608"/>
          </a:xfrm>
          <a:prstGeom prst="rect">
            <a:avLst/>
          </a:prstGeom>
        </p:spPr>
        <p:txBody>
          <a:bodyPr wrap="square">
            <a:spAutoFit/>
          </a:bodyPr>
          <a:lstStyle/>
          <a:p>
            <a:r>
              <a:rPr lang="ka-GE" sz="1200" dirty="0">
                <a:solidFill>
                  <a:srgbClr val="002D7B"/>
                </a:solidFill>
              </a:rPr>
              <a:t>კომისიის გადაწყვეტილებიდან </a:t>
            </a:r>
            <a:r>
              <a:rPr lang="ka-GE" sz="1200" b="1" dirty="0">
                <a:solidFill>
                  <a:srgbClr val="002D7B"/>
                </a:solidFill>
              </a:rPr>
              <a:t>10 სამუშაო დღის ვადაში, </a:t>
            </a:r>
            <a:r>
              <a:rPr lang="ka-GE" sz="1200" dirty="0">
                <a:solidFill>
                  <a:srgbClr val="002D7B"/>
                </a:solidFill>
              </a:rPr>
              <a:t>სააგენტო უზრუნველყოფს განმცხადებლისთვის კომპენსაციის თანხის ჩარიცხვას განცხადებაში მითითებულ საბანკო ანგარიშზე.</a:t>
            </a:r>
            <a:endParaRPr lang="en-US" sz="1200" dirty="0">
              <a:solidFill>
                <a:srgbClr val="002D7B"/>
              </a:solidFill>
            </a:endParaRPr>
          </a:p>
          <a:p>
            <a:endParaRPr lang="ka-GE" sz="1100" b="1" u="sng" dirty="0">
              <a:solidFill>
                <a:srgbClr val="002D7B"/>
              </a:solidFill>
            </a:endParaRPr>
          </a:p>
        </p:txBody>
      </p:sp>
      <p:sp>
        <p:nvSpPr>
          <p:cNvPr id="11" name="Rectangle 10"/>
          <p:cNvSpPr/>
          <p:nvPr/>
        </p:nvSpPr>
        <p:spPr>
          <a:xfrm>
            <a:off x="968981" y="2092195"/>
            <a:ext cx="7152839" cy="299762"/>
          </a:xfrm>
          <a:prstGeom prst="rect">
            <a:avLst/>
          </a:prstGeom>
        </p:spPr>
        <p:txBody>
          <a:bodyPr wrap="square">
            <a:spAutoFit/>
          </a:bodyPr>
          <a:lstStyle/>
          <a:p>
            <a:r>
              <a:rPr lang="ka-GE" sz="1348" b="1" dirty="0">
                <a:solidFill>
                  <a:srgbClr val="002D7B"/>
                </a:solidFill>
              </a:rPr>
              <a:t>იდენტიფიცირებული თვითდასაქმებულებისთვის:</a:t>
            </a:r>
          </a:p>
        </p:txBody>
      </p:sp>
      <p:sp>
        <p:nvSpPr>
          <p:cNvPr id="12" name="Rectangle 11"/>
          <p:cNvSpPr/>
          <p:nvPr/>
        </p:nvSpPr>
        <p:spPr>
          <a:xfrm>
            <a:off x="968981" y="3524395"/>
            <a:ext cx="7152839" cy="299762"/>
          </a:xfrm>
          <a:prstGeom prst="rect">
            <a:avLst/>
          </a:prstGeom>
        </p:spPr>
        <p:txBody>
          <a:bodyPr wrap="square">
            <a:spAutoFit/>
          </a:bodyPr>
          <a:lstStyle/>
          <a:p>
            <a:r>
              <a:rPr lang="ka-GE" sz="1348" b="1" dirty="0">
                <a:solidFill>
                  <a:srgbClr val="002D7B"/>
                </a:solidFill>
              </a:rPr>
              <a:t>არაიდენტიფიცირებული თვითდასაქმებულებისთვის:</a:t>
            </a:r>
            <a:endParaRPr lang="ka-GE" sz="1348" dirty="0">
              <a:solidFill>
                <a:srgbClr val="002D7B"/>
              </a:solidFill>
            </a:endParaRPr>
          </a:p>
        </p:txBody>
      </p:sp>
      <p:pic>
        <p:nvPicPr>
          <p:cNvPr id="16" name="Picture 15"/>
          <p:cNvPicPr>
            <a:picLocks noChangeAspect="1"/>
          </p:cNvPicPr>
          <p:nvPr/>
        </p:nvPicPr>
        <p:blipFill>
          <a:blip r:embed="rId2"/>
          <a:stretch>
            <a:fillRect/>
          </a:stretch>
        </p:blipFill>
        <p:spPr>
          <a:xfrm>
            <a:off x="762000" y="5105400"/>
            <a:ext cx="236718" cy="213391"/>
          </a:xfrm>
          <a:prstGeom prst="rect">
            <a:avLst/>
          </a:prstGeom>
        </p:spPr>
      </p:pic>
      <p:sp>
        <p:nvSpPr>
          <p:cNvPr id="17" name="Title 1"/>
          <p:cNvSpPr txBox="1">
            <a:spLocks/>
          </p:cNvSpPr>
          <p:nvPr/>
        </p:nvSpPr>
        <p:spPr>
          <a:xfrm>
            <a:off x="1671833" y="184102"/>
            <a:ext cx="990600" cy="77645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3000" b="1" dirty="0">
                <a:solidFill>
                  <a:srgbClr val="002D7B"/>
                </a:solidFill>
              </a:rPr>
              <a:t>3</a:t>
            </a:r>
            <a:r>
              <a:rPr lang="ka-GE" sz="3000" b="1" dirty="0" smtClean="0">
                <a:solidFill>
                  <a:srgbClr val="002D7B"/>
                </a:solidFill>
              </a:rPr>
              <a:t>.</a:t>
            </a:r>
            <a:endParaRPr lang="en-US" sz="3000" b="1" dirty="0">
              <a:solidFill>
                <a:srgbClr val="002D7B"/>
              </a:solidFill>
            </a:endParaRPr>
          </a:p>
        </p:txBody>
      </p:sp>
      <p:sp>
        <p:nvSpPr>
          <p:cNvPr id="18" name="Rectangle 17"/>
          <p:cNvSpPr/>
          <p:nvPr/>
        </p:nvSpPr>
        <p:spPr>
          <a:xfrm>
            <a:off x="3429000" y="304800"/>
            <a:ext cx="3982180" cy="553998"/>
          </a:xfrm>
          <a:prstGeom prst="rect">
            <a:avLst/>
          </a:prstGeom>
        </p:spPr>
        <p:txBody>
          <a:bodyPr wrap="none">
            <a:spAutoFit/>
          </a:bodyPr>
          <a:lstStyle/>
          <a:p>
            <a:r>
              <a:rPr lang="ka-GE" sz="3000" b="1" dirty="0">
                <a:solidFill>
                  <a:srgbClr val="002D7B"/>
                </a:solidFill>
              </a:rPr>
              <a:t>თვითდასაქმებულები</a:t>
            </a:r>
            <a:endParaRPr lang="en-US" sz="3000" dirty="0"/>
          </a:p>
        </p:txBody>
      </p:sp>
    </p:spTree>
    <p:extLst>
      <p:ext uri="{BB962C8B-B14F-4D97-AF65-F5344CB8AC3E}">
        <p14:creationId xmlns:p14="http://schemas.microsoft.com/office/powerpoint/2010/main" val="3790152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537430"/>
            <a:ext cx="3581400" cy="749650"/>
          </a:xfrm>
          <a:prstGeom prst="rect">
            <a:avLst/>
          </a:prstGeom>
          <a:noFill/>
          <a:ln w="3175">
            <a:solidFill>
              <a:srgbClr val="002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8600" y="3391763"/>
            <a:ext cx="3581400" cy="799271"/>
          </a:xfrm>
          <a:prstGeom prst="rect">
            <a:avLst/>
          </a:prstGeom>
          <a:noFill/>
          <a:ln w="3175">
            <a:solidFill>
              <a:srgbClr val="002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8600" y="1380803"/>
            <a:ext cx="3505200" cy="1049170"/>
          </a:xfrm>
          <a:prstGeom prst="rect">
            <a:avLst/>
          </a:prstGeom>
          <a:noFill/>
          <a:ln w="3175">
            <a:solidFill>
              <a:srgbClr val="002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4110734" y="1393799"/>
            <a:ext cx="4576066" cy="103092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7000"/>
              </a:lnSpc>
              <a:spcBef>
                <a:spcPts val="0"/>
              </a:spcBef>
            </a:pPr>
            <a:r>
              <a:rPr lang="ka-GE" sz="1100" dirty="0">
                <a:solidFill>
                  <a:srgbClr val="002D7B"/>
                </a:solidFill>
              </a:rPr>
              <a:t>აღნიშნულმა პირმა ეკონომიკური აქტივობის/შემოსავლის წყაროს დასადასტურებლად, შესაძლებელია წარადგინოს ბაზრობის ორგანიზატორის მიერ გაცემული ცნობა იმის შესახებ, რომ აღნიშნული პირი 2020 წლის პირველ კვარტალში ვაჭრობდა მისი ბაზრობის ტერიტორიაზე</a:t>
            </a:r>
            <a:endParaRPr lang="en-US" sz="1100" dirty="0">
              <a:solidFill>
                <a:srgbClr val="002D7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3810000" y="1380803"/>
            <a:ext cx="4876800" cy="1049170"/>
          </a:xfrm>
          <a:prstGeom prst="rect">
            <a:avLst/>
          </a:prstGeom>
          <a:noFill/>
          <a:ln w="28575">
            <a:solidFill>
              <a:srgbClr val="02F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a:xfrm>
            <a:off x="381000" y="1665105"/>
            <a:ext cx="2897824" cy="480565"/>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07000"/>
              </a:lnSpc>
              <a:spcBef>
                <a:spcPts val="0"/>
              </a:spcBef>
            </a:pPr>
            <a:r>
              <a:rPr lang="ka-GE" sz="1100" b="1" dirty="0">
                <a:solidFill>
                  <a:srgbClr val="002D7B"/>
                </a:solidFill>
              </a:rPr>
              <a:t>ბაზრობის დახლზე მოვაჭრე არარეგისტრირებული პირი</a:t>
            </a:r>
            <a:endParaRPr lang="en-US" sz="1100" b="1" dirty="0">
              <a:solidFill>
                <a:srgbClr val="002D7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Title 1"/>
          <p:cNvSpPr txBox="1">
            <a:spLocks/>
          </p:cNvSpPr>
          <p:nvPr/>
        </p:nvSpPr>
        <p:spPr>
          <a:xfrm>
            <a:off x="4158295" y="2634796"/>
            <a:ext cx="4528505" cy="610713"/>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7000"/>
              </a:lnSpc>
              <a:spcBef>
                <a:spcPts val="0"/>
              </a:spcBef>
            </a:pPr>
            <a:r>
              <a:rPr lang="ka-GE" sz="1100" dirty="0">
                <a:solidFill>
                  <a:srgbClr val="002D7B"/>
                </a:solidFill>
              </a:rPr>
              <a:t>აღნიშნულმა პირმა შესაძლებელია წარადგინოს დამადასტურებელი დოკუმენტი (ცნობა) შესაბამისი მუნიციპალიტეტიდან</a:t>
            </a:r>
            <a:endParaRPr lang="en-US" sz="1100" b="1" dirty="0">
              <a:solidFill>
                <a:srgbClr val="002D7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3810000" y="2552828"/>
            <a:ext cx="4876800" cy="734251"/>
          </a:xfrm>
          <a:prstGeom prst="rect">
            <a:avLst/>
          </a:prstGeom>
          <a:noFill/>
          <a:ln w="28575">
            <a:solidFill>
              <a:srgbClr val="02F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p:nvSpPr>
        <p:spPr>
          <a:xfrm>
            <a:off x="0" y="2582728"/>
            <a:ext cx="3352801" cy="659242"/>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07000"/>
              </a:lnSpc>
              <a:spcBef>
                <a:spcPts val="0"/>
              </a:spcBef>
            </a:pPr>
            <a:r>
              <a:rPr lang="ka-GE" sz="1100" b="1" dirty="0">
                <a:solidFill>
                  <a:srgbClr val="002D7B"/>
                </a:solidFill>
              </a:rPr>
              <a:t>არარეგისტრირებული პირი, რომელსაც დასახლებული პუნქტიდან მუნიციპალიტეტის ცენტრში ან დასახლებულ პუნქტებს შორის გადაჰყავდა მგზავრები</a:t>
            </a:r>
            <a:endParaRPr lang="en-US" sz="1100" b="1" dirty="0">
              <a:solidFill>
                <a:srgbClr val="002D7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itle 1"/>
          <p:cNvSpPr txBox="1">
            <a:spLocks/>
          </p:cNvSpPr>
          <p:nvPr/>
        </p:nvSpPr>
        <p:spPr>
          <a:xfrm>
            <a:off x="4143055" y="3462594"/>
            <a:ext cx="4543745" cy="650978"/>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7000"/>
              </a:lnSpc>
              <a:spcBef>
                <a:spcPts val="0"/>
              </a:spcBef>
            </a:pPr>
            <a:r>
              <a:rPr lang="ka-GE" sz="1100" dirty="0">
                <a:solidFill>
                  <a:srgbClr val="002D7B"/>
                </a:solidFill>
              </a:rPr>
              <a:t>აღნიშნულმა პირმა შესაძლებელია წარადგინოს ავტოსადგურის ორგანიზატორისგან შესაბამისი ცნობა და მომსახურების გაწევის ანაზღაურების დამადასტურებელი დოკუმენტი</a:t>
            </a:r>
            <a:endParaRPr lang="en-US" sz="1100" b="1" dirty="0">
              <a:solidFill>
                <a:srgbClr val="002D7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3810000" y="3397910"/>
            <a:ext cx="4876800" cy="777796"/>
          </a:xfrm>
          <a:prstGeom prst="rect">
            <a:avLst/>
          </a:prstGeom>
          <a:noFill/>
          <a:ln w="28575">
            <a:solidFill>
              <a:srgbClr val="02F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txBox="1">
            <a:spLocks/>
          </p:cNvSpPr>
          <p:nvPr/>
        </p:nvSpPr>
        <p:spPr>
          <a:xfrm>
            <a:off x="228600" y="3397909"/>
            <a:ext cx="3126423" cy="803685"/>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07000"/>
              </a:lnSpc>
              <a:spcBef>
                <a:spcPts val="0"/>
              </a:spcBef>
            </a:pPr>
            <a:r>
              <a:rPr lang="ka-GE" sz="1100" b="1" dirty="0">
                <a:solidFill>
                  <a:srgbClr val="002D7B"/>
                </a:solidFill>
              </a:rPr>
              <a:t>არარეგისტრირებული პირი, რომელსაც დასახლებული პუნქტებიდან ბავშვები დაჰყავდა საჯარო სკოლაში</a:t>
            </a:r>
            <a:endParaRPr lang="en-US" sz="1100" b="1" dirty="0">
              <a:solidFill>
                <a:srgbClr val="002D7B"/>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150" y="3435739"/>
            <a:ext cx="690525" cy="594789"/>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222" y="2670800"/>
            <a:ext cx="667213" cy="574709"/>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1222" y="1639952"/>
            <a:ext cx="711833" cy="614957"/>
          </a:xfrm>
          <a:prstGeom prst="rect">
            <a:avLst/>
          </a:prstGeom>
        </p:spPr>
      </p:pic>
      <p:sp>
        <p:nvSpPr>
          <p:cNvPr id="22" name="Rectangle 21"/>
          <p:cNvSpPr/>
          <p:nvPr/>
        </p:nvSpPr>
        <p:spPr>
          <a:xfrm>
            <a:off x="2286000" y="385218"/>
            <a:ext cx="6562108" cy="707886"/>
          </a:xfrm>
          <a:prstGeom prst="rect">
            <a:avLst/>
          </a:prstGeom>
        </p:spPr>
        <p:txBody>
          <a:bodyPr wrap="square">
            <a:spAutoFit/>
          </a:bodyPr>
          <a:lstStyle/>
          <a:p>
            <a:pPr algn="ctr"/>
            <a:r>
              <a:rPr lang="ka-GE" sz="2000" b="1" dirty="0">
                <a:solidFill>
                  <a:srgbClr val="002D7B"/>
                </a:solidFill>
              </a:rPr>
              <a:t>არარეგისტრირებული თვითდასაქმებულების იდენტიფიცირების მაგალითები:</a:t>
            </a:r>
          </a:p>
        </p:txBody>
      </p:sp>
      <p:sp>
        <p:nvSpPr>
          <p:cNvPr id="23" name="Rectangle 22"/>
          <p:cNvSpPr/>
          <p:nvPr/>
        </p:nvSpPr>
        <p:spPr>
          <a:xfrm>
            <a:off x="228600" y="5302725"/>
            <a:ext cx="3581400" cy="944195"/>
          </a:xfrm>
          <a:prstGeom prst="rect">
            <a:avLst/>
          </a:prstGeom>
          <a:noFill/>
          <a:ln w="3175">
            <a:solidFill>
              <a:srgbClr val="002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28600" y="4309050"/>
            <a:ext cx="3581400" cy="844512"/>
          </a:xfrm>
          <a:prstGeom prst="rect">
            <a:avLst/>
          </a:prstGeom>
          <a:noFill/>
          <a:ln w="3175">
            <a:solidFill>
              <a:srgbClr val="002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1"/>
          <p:cNvSpPr txBox="1">
            <a:spLocks/>
          </p:cNvSpPr>
          <p:nvPr/>
        </p:nvSpPr>
        <p:spPr>
          <a:xfrm>
            <a:off x="4229099" y="4345169"/>
            <a:ext cx="4457701" cy="719121"/>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7000"/>
              </a:lnSpc>
              <a:spcBef>
                <a:spcPts val="0"/>
              </a:spcBef>
            </a:pPr>
            <a:r>
              <a:rPr lang="ka-GE" sz="1100" dirty="0">
                <a:solidFill>
                  <a:srgbClr val="002D7B"/>
                </a:solidFill>
              </a:rPr>
              <a:t>აღნიშნულმა პირმა შესაძლებელია წარადგინოს საბანკო ამონაწერი, სადაც გამოჩნდება შესაბამისი კომპანიიდან მიღებული შემოსავალი.</a:t>
            </a:r>
            <a:endParaRPr lang="en-US" sz="1100" b="1" dirty="0">
              <a:solidFill>
                <a:srgbClr val="002D7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3810000" y="4299422"/>
            <a:ext cx="4876800" cy="838741"/>
          </a:xfrm>
          <a:prstGeom prst="rect">
            <a:avLst/>
          </a:prstGeom>
          <a:noFill/>
          <a:ln w="28575">
            <a:solidFill>
              <a:srgbClr val="02F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p:cNvSpPr txBox="1">
            <a:spLocks/>
          </p:cNvSpPr>
          <p:nvPr/>
        </p:nvSpPr>
        <p:spPr>
          <a:xfrm>
            <a:off x="152400" y="4335328"/>
            <a:ext cx="3238501" cy="728962"/>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07000"/>
              </a:lnSpc>
              <a:spcBef>
                <a:spcPts val="0"/>
              </a:spcBef>
            </a:pPr>
            <a:r>
              <a:rPr lang="ka-GE" sz="1100" b="1" dirty="0">
                <a:solidFill>
                  <a:srgbClr val="002D7B"/>
                </a:solidFill>
              </a:rPr>
              <a:t>არარეგისტრირებული პირი, რომელიც დღიურად აქირავებდა საცხოვრებელ ფართებს ელექტრონული პორტალების მეშვეობით (</a:t>
            </a:r>
            <a:r>
              <a:rPr lang="en-US" sz="1100" b="1" dirty="0">
                <a:solidFill>
                  <a:srgbClr val="002D7B"/>
                </a:solidFill>
              </a:rPr>
              <a:t>Airbnb.com, booking.com </a:t>
            </a:r>
            <a:r>
              <a:rPr lang="ka-GE" sz="1100" b="1" dirty="0">
                <a:solidFill>
                  <a:srgbClr val="002D7B"/>
                </a:solidFill>
              </a:rPr>
              <a:t>და სხვ.</a:t>
            </a:r>
            <a:r>
              <a:rPr lang="en-US" sz="1100" b="1" dirty="0">
                <a:solidFill>
                  <a:srgbClr val="002D7B"/>
                </a:solidFill>
              </a:rPr>
              <a:t>)</a:t>
            </a:r>
            <a:endParaRPr lang="en-US" sz="1100" b="1" dirty="0">
              <a:solidFill>
                <a:srgbClr val="002D7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 name="Title 1"/>
          <p:cNvSpPr txBox="1">
            <a:spLocks/>
          </p:cNvSpPr>
          <p:nvPr/>
        </p:nvSpPr>
        <p:spPr>
          <a:xfrm>
            <a:off x="4274821" y="5325928"/>
            <a:ext cx="3878580" cy="844591"/>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7000"/>
              </a:lnSpc>
              <a:spcBef>
                <a:spcPts val="0"/>
              </a:spcBef>
            </a:pPr>
            <a:r>
              <a:rPr lang="ka-GE" sz="1100" dirty="0">
                <a:solidFill>
                  <a:srgbClr val="002D7B"/>
                </a:solidFill>
              </a:rPr>
              <a:t>აღნიშნულმა პირმა შესაძლებელია წარადგინოს შესაბამისი პირველადი საგადასახადო დოკუმენტი, რის მიხედვითაც ხდებოდა ანგარიშსწორება (შესყიდვის აქტი, მიღება ჩაბარების აქტი)</a:t>
            </a:r>
            <a:endParaRPr lang="en-US" sz="1100" b="1" dirty="0">
              <a:solidFill>
                <a:srgbClr val="002D7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p:cNvSpPr/>
          <p:nvPr/>
        </p:nvSpPr>
        <p:spPr>
          <a:xfrm>
            <a:off x="3805412" y="5310460"/>
            <a:ext cx="4881388" cy="936460"/>
          </a:xfrm>
          <a:prstGeom prst="rect">
            <a:avLst/>
          </a:prstGeom>
          <a:noFill/>
          <a:ln w="28575">
            <a:solidFill>
              <a:srgbClr val="02F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itle 1"/>
          <p:cNvSpPr txBox="1">
            <a:spLocks/>
          </p:cNvSpPr>
          <p:nvPr/>
        </p:nvSpPr>
        <p:spPr>
          <a:xfrm>
            <a:off x="152400" y="5334000"/>
            <a:ext cx="3238501" cy="846272"/>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07000"/>
              </a:lnSpc>
              <a:spcBef>
                <a:spcPts val="0"/>
              </a:spcBef>
            </a:pPr>
            <a:r>
              <a:rPr lang="ka-GE" sz="1100" b="1" dirty="0">
                <a:solidFill>
                  <a:srgbClr val="002D7B"/>
                </a:solidFill>
              </a:rPr>
              <a:t>არარეგისტრირებული პირი, რომელიც ამზადებდა სუვენირებს და აბარებდა სუვენირების მაღაზიას, ან პირი, რომელიც სოფლის მეურნეობის პროდუქტს აბარებდა საცხობს/რესტორანს</a:t>
            </a:r>
            <a:endParaRPr lang="en-US" sz="1100" b="1" dirty="0">
              <a:solidFill>
                <a:srgbClr val="002D7B"/>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047" y="4411528"/>
            <a:ext cx="721426" cy="621405"/>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7425" y="5430976"/>
            <a:ext cx="721674" cy="621619"/>
          </a:xfrm>
          <a:prstGeom prst="rect">
            <a:avLst/>
          </a:prstGeom>
        </p:spPr>
      </p:pic>
      <p:sp>
        <p:nvSpPr>
          <p:cNvPr id="33" name="Title 1"/>
          <p:cNvSpPr txBox="1">
            <a:spLocks/>
          </p:cNvSpPr>
          <p:nvPr/>
        </p:nvSpPr>
        <p:spPr>
          <a:xfrm>
            <a:off x="1650023" y="331505"/>
            <a:ext cx="990600" cy="77645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3000" b="1" dirty="0">
                <a:solidFill>
                  <a:srgbClr val="002D7B"/>
                </a:solidFill>
              </a:rPr>
              <a:t>3</a:t>
            </a:r>
            <a:r>
              <a:rPr lang="ka-GE" sz="3000" b="1" dirty="0" smtClean="0">
                <a:solidFill>
                  <a:srgbClr val="002D7B"/>
                </a:solidFill>
              </a:rPr>
              <a:t>.</a:t>
            </a:r>
            <a:endParaRPr lang="en-US" sz="3000" b="1" dirty="0">
              <a:solidFill>
                <a:srgbClr val="002D7B"/>
              </a:solidFill>
            </a:endParaRPr>
          </a:p>
        </p:txBody>
      </p:sp>
    </p:spTree>
    <p:extLst>
      <p:ext uri="{BB962C8B-B14F-4D97-AF65-F5344CB8AC3E}">
        <p14:creationId xmlns:p14="http://schemas.microsoft.com/office/powerpoint/2010/main" val="359567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00659" y="1982449"/>
            <a:ext cx="5314741" cy="1754326"/>
          </a:xfrm>
          <a:prstGeom prst="rect">
            <a:avLst/>
          </a:prstGeom>
        </p:spPr>
        <p:txBody>
          <a:bodyPr wrap="square">
            <a:spAutoFit/>
          </a:bodyPr>
          <a:lstStyle/>
          <a:p>
            <a:pPr algn="ctr"/>
            <a:r>
              <a:rPr lang="ka-GE" b="1" dirty="0"/>
              <a:t>საქართველოს მთელ </a:t>
            </a:r>
            <a:r>
              <a:rPr lang="ka-GE" b="1" dirty="0" smtClean="0"/>
              <a:t> ტერიტორიაზე  </a:t>
            </a:r>
            <a:r>
              <a:rPr lang="ka-GE" b="1" dirty="0"/>
              <a:t>საგანგებო მდგომარეობის </a:t>
            </a:r>
            <a:r>
              <a:rPr lang="ka-GE" b="1" dirty="0" smtClean="0"/>
              <a:t> გამოცხადებასთან </a:t>
            </a:r>
            <a:r>
              <a:rPr lang="ka-GE" b="1" dirty="0"/>
              <a:t>დაკავშირებით, შემოსავლების </a:t>
            </a:r>
            <a:r>
              <a:rPr lang="ka-GE" b="1" dirty="0" smtClean="0"/>
              <a:t> სამსახურის </a:t>
            </a:r>
            <a:r>
              <a:rPr lang="ka-GE" b="1" dirty="0"/>
              <a:t>საინფორმაციო </a:t>
            </a:r>
            <a:r>
              <a:rPr lang="ka-GE" b="1" dirty="0" smtClean="0"/>
              <a:t> სატელეფონო  ცენტრის </a:t>
            </a:r>
            <a:r>
              <a:rPr lang="ka-GE" b="1" dirty="0"/>
              <a:t>2 299 299  მეშვეობით, თქვენ </a:t>
            </a:r>
            <a:r>
              <a:rPr lang="ka-GE" b="1" dirty="0" smtClean="0"/>
              <a:t> შეგიძლიათ </a:t>
            </a:r>
            <a:r>
              <a:rPr lang="ka-GE" b="1" dirty="0"/>
              <a:t>მიიღოთ </a:t>
            </a:r>
            <a:r>
              <a:rPr lang="ka-GE" b="1" dirty="0" smtClean="0"/>
              <a:t> თანმიმდევრული</a:t>
            </a:r>
            <a:r>
              <a:rPr lang="ka-GE" b="1" dirty="0"/>
              <a:t>  </a:t>
            </a:r>
            <a:r>
              <a:rPr lang="ka-GE" b="1" dirty="0" smtClean="0"/>
              <a:t>და  ამომწურავი</a:t>
            </a:r>
            <a:endParaRPr lang="ka-GE" b="1" dirty="0"/>
          </a:p>
        </p:txBody>
      </p:sp>
      <p:sp>
        <p:nvSpPr>
          <p:cNvPr id="6" name="Rectangle 5"/>
          <p:cNvSpPr/>
          <p:nvPr/>
        </p:nvSpPr>
        <p:spPr>
          <a:xfrm>
            <a:off x="114300" y="4800600"/>
            <a:ext cx="8915400" cy="1323439"/>
          </a:xfrm>
          <a:prstGeom prst="rect">
            <a:avLst/>
          </a:prstGeom>
        </p:spPr>
        <p:txBody>
          <a:bodyPr wrap="square">
            <a:spAutoFit/>
          </a:bodyPr>
          <a:lstStyle/>
          <a:p>
            <a:r>
              <a:rPr lang="ka-GE" sz="1600" dirty="0"/>
              <a:t>➡ სატელეფონო ცენტრის ზარების განაწილების სისტემის საშუალებით, მომხმარებელი </a:t>
            </a:r>
            <a:r>
              <a:rPr lang="ka-GE" sz="1600" dirty="0" smtClean="0"/>
              <a:t>თავად ირჩევს </a:t>
            </a:r>
            <a:r>
              <a:rPr lang="ka-GE" sz="1600" dirty="0"/>
              <a:t>საბაჟო ან საგადასახადო კონსულტანტს და იღებს სწრაფ/კვალიფიციურ მომსახურებას </a:t>
            </a:r>
            <a:endParaRPr lang="ka-GE" sz="1600" dirty="0" smtClean="0"/>
          </a:p>
          <a:p>
            <a:r>
              <a:rPr lang="ka-GE" sz="1600" dirty="0" smtClean="0"/>
              <a:t>➡ </a:t>
            </a:r>
            <a:r>
              <a:rPr lang="ka-GE" sz="1600" dirty="0"/>
              <a:t>მომხმარებელს საკონსულტაციო მომსახურების მიღება შეუძლია ქართულ, </a:t>
            </a:r>
            <a:endParaRPr lang="ka-GE" sz="1600" dirty="0" smtClean="0"/>
          </a:p>
          <a:p>
            <a:r>
              <a:rPr lang="ka-GE" sz="1600" dirty="0" smtClean="0"/>
              <a:t>ინგლისურ და რუსულ </a:t>
            </a:r>
            <a:r>
              <a:rPr lang="ka-GE" sz="1600" dirty="0"/>
              <a:t>ენაზე</a:t>
            </a:r>
          </a:p>
        </p:txBody>
      </p:sp>
      <p:sp>
        <p:nvSpPr>
          <p:cNvPr id="8" name="Rectangle 7"/>
          <p:cNvSpPr/>
          <p:nvPr/>
        </p:nvSpPr>
        <p:spPr>
          <a:xfrm>
            <a:off x="2057400" y="381000"/>
            <a:ext cx="4498347" cy="400110"/>
          </a:xfrm>
          <a:prstGeom prst="rect">
            <a:avLst/>
          </a:prstGeom>
        </p:spPr>
        <p:txBody>
          <a:bodyPr wrap="none">
            <a:spAutoFit/>
          </a:bodyPr>
          <a:lstStyle/>
          <a:p>
            <a:pPr algn="ctr"/>
            <a:r>
              <a:rPr lang="ka-GE" sz="2000" b="1" dirty="0"/>
              <a:t>საინფორმაციო სატელეფონო ცენტრი</a:t>
            </a:r>
            <a:endParaRPr lang="en-US" sz="2000" dirty="0"/>
          </a:p>
        </p:txBody>
      </p:sp>
      <p:sp>
        <p:nvSpPr>
          <p:cNvPr id="2" name="Rectangle 1"/>
          <p:cNvSpPr/>
          <p:nvPr/>
        </p:nvSpPr>
        <p:spPr>
          <a:xfrm>
            <a:off x="3886200" y="3760627"/>
            <a:ext cx="4943371" cy="646331"/>
          </a:xfrm>
          <a:prstGeom prst="rect">
            <a:avLst/>
          </a:prstGeom>
        </p:spPr>
        <p:txBody>
          <a:bodyPr wrap="square">
            <a:spAutoFit/>
          </a:bodyPr>
          <a:lstStyle/>
          <a:p>
            <a:pPr algn="ctr"/>
            <a:r>
              <a:rPr lang="ka-GE" b="1" dirty="0"/>
              <a:t>ინფორმაცია 09:00 – 20:00 საათამდე ყოველდღიურად, შაბათ -კვირის ჩათვლით</a:t>
            </a:r>
            <a:endParaRPr lang="en-US" b="1" dirty="0"/>
          </a:p>
        </p:txBody>
      </p:sp>
      <p:pic>
        <p:nvPicPr>
          <p:cNvPr id="1027" name="Picture 3" descr="C:\Users\mari\Desktop\უსათაურო.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04" y="1752600"/>
            <a:ext cx="3452813" cy="279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744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381000" y="1676400"/>
            <a:ext cx="8229600" cy="213596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600" kern="1200">
                <a:solidFill>
                  <a:schemeClr val="tx1">
                    <a:lumMod val="65000"/>
                    <a:lumOff val="35000"/>
                  </a:schemeClr>
                </a:solidFill>
                <a:latin typeface="Sylfaen" pitchFamily="18" charset="0"/>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lumMod val="65000"/>
                    <a:lumOff val="35000"/>
                  </a:schemeClr>
                </a:solidFill>
                <a:latin typeface="Sylfaen" pitchFamily="18"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lumMod val="65000"/>
                    <a:lumOff val="35000"/>
                  </a:schemeClr>
                </a:solidFill>
                <a:latin typeface="Sylfaen" pitchFamily="18"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Sylfae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Sylfae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ka-GE" sz="2000" dirty="0">
                <a:solidFill>
                  <a:schemeClr val="tx1"/>
                </a:solidFill>
              </a:rPr>
              <a:t>ვიდეოზარის სერვისის გამოყენებით, გადასახადის გადამხდელს შეუძლია, </a:t>
            </a:r>
            <a:r>
              <a:rPr lang="ka-GE" sz="2000" dirty="0" smtClean="0">
                <a:solidFill>
                  <a:schemeClr val="tx1"/>
                </a:solidFill>
              </a:rPr>
              <a:t>ოფისიდან გაუსვლელად </a:t>
            </a:r>
            <a:r>
              <a:rPr lang="ka-GE" sz="2000" dirty="0">
                <a:solidFill>
                  <a:schemeClr val="tx1"/>
                </a:solidFill>
              </a:rPr>
              <a:t>დარეგისტრირდეს ვეგბგვერდზე </a:t>
            </a:r>
            <a:r>
              <a:rPr lang="en-US" sz="2400" b="1" dirty="0">
                <a:solidFill>
                  <a:srgbClr val="005392"/>
                </a:solidFill>
              </a:rPr>
              <a:t>www.rs.ge</a:t>
            </a:r>
            <a:r>
              <a:rPr lang="en-US" sz="2000" dirty="0">
                <a:solidFill>
                  <a:schemeClr val="tx1"/>
                </a:solidFill>
              </a:rPr>
              <a:t> </a:t>
            </a:r>
            <a:r>
              <a:rPr lang="ka-GE" sz="2000" dirty="0" smtClean="0">
                <a:solidFill>
                  <a:schemeClr val="tx1"/>
                </a:solidFill>
              </a:rPr>
              <a:t> და </a:t>
            </a:r>
            <a:r>
              <a:rPr lang="ka-GE" sz="2000" dirty="0">
                <a:solidFill>
                  <a:schemeClr val="tx1"/>
                </a:solidFill>
              </a:rPr>
              <a:t>ელექტრონული </a:t>
            </a:r>
            <a:r>
              <a:rPr lang="ka-GE" sz="2000" dirty="0" smtClean="0">
                <a:solidFill>
                  <a:schemeClr val="tx1"/>
                </a:solidFill>
              </a:rPr>
              <a:t>აქტივაცია განახორციელოს </a:t>
            </a:r>
          </a:p>
          <a:p>
            <a:pPr>
              <a:buFont typeface="Wingdings" panose="05000000000000000000" pitchFamily="2" charset="2"/>
              <a:buChar char="Ø"/>
            </a:pPr>
            <a:r>
              <a:rPr lang="ka-GE" sz="2400" b="1" dirty="0" smtClean="0">
                <a:solidFill>
                  <a:srgbClr val="0070C0"/>
                </a:solidFill>
                <a:effectLst>
                  <a:outerShdw blurRad="38100" dist="38100" dir="2700000" algn="tl">
                    <a:srgbClr val="000000">
                      <a:alpha val="43137"/>
                    </a:srgbClr>
                  </a:outerShdw>
                </a:effectLst>
              </a:rPr>
              <a:t>ℹ</a:t>
            </a:r>
            <a:r>
              <a:rPr lang="ka-GE" sz="2000" dirty="0" smtClean="0">
                <a:solidFill>
                  <a:schemeClr val="tx1"/>
                </a:solidFill>
              </a:rPr>
              <a:t> </a:t>
            </a:r>
            <a:r>
              <a:rPr lang="ka-GE" sz="2000" dirty="0">
                <a:solidFill>
                  <a:schemeClr val="tx1"/>
                </a:solidFill>
              </a:rPr>
              <a:t>ვიდეოზარით რეგისტრაციის პროცედურები იხილეთ ვრცლად</a:t>
            </a:r>
            <a:r>
              <a:rPr lang="ka-GE" sz="2000" dirty="0" smtClean="0">
                <a:solidFill>
                  <a:schemeClr val="tx1"/>
                </a:solidFill>
              </a:rPr>
              <a:t>: </a:t>
            </a:r>
            <a:r>
              <a:rPr lang="en-US" sz="2000" b="1" dirty="0" smtClean="0">
                <a:solidFill>
                  <a:srgbClr val="005392"/>
                </a:solidFill>
              </a:rPr>
              <a:t>http</a:t>
            </a:r>
            <a:r>
              <a:rPr lang="en-US" sz="2000" b="1" dirty="0">
                <a:solidFill>
                  <a:srgbClr val="005392"/>
                </a:solidFill>
              </a:rPr>
              <a:t>://</a:t>
            </a:r>
            <a:r>
              <a:rPr lang="en-US" sz="2000" b="1" dirty="0" smtClean="0">
                <a:solidFill>
                  <a:srgbClr val="005392"/>
                </a:solidFill>
              </a:rPr>
              <a:t>gov.ge/s/320e2</a:t>
            </a:r>
            <a:endParaRPr lang="ka-GE" sz="2000" b="1" dirty="0">
              <a:solidFill>
                <a:srgbClr val="005392"/>
              </a:solidFill>
            </a:endParaRPr>
          </a:p>
        </p:txBody>
      </p:sp>
      <p:sp>
        <p:nvSpPr>
          <p:cNvPr id="6" name="Rectangle 5"/>
          <p:cNvSpPr/>
          <p:nvPr/>
        </p:nvSpPr>
        <p:spPr>
          <a:xfrm>
            <a:off x="762000" y="3810000"/>
            <a:ext cx="1806905" cy="369332"/>
          </a:xfrm>
          <a:prstGeom prst="rect">
            <a:avLst/>
          </a:prstGeom>
        </p:spPr>
        <p:txBody>
          <a:bodyPr wrap="none">
            <a:spAutoFit/>
          </a:bodyPr>
          <a:lstStyle/>
          <a:p>
            <a:r>
              <a:rPr lang="en-US" b="1" dirty="0">
                <a:solidFill>
                  <a:srgbClr val="00B050"/>
                </a:solidFill>
                <a:effectLst>
                  <a:outerShdw blurRad="38100" dist="38100" dir="2700000" algn="tl">
                    <a:srgbClr val="000000">
                      <a:alpha val="43137"/>
                    </a:srgbClr>
                  </a:outerShdw>
                </a:effectLst>
              </a:rPr>
              <a:t>#</a:t>
            </a:r>
            <a:r>
              <a:rPr lang="ka-GE" b="1" dirty="0">
                <a:solidFill>
                  <a:srgbClr val="00B050"/>
                </a:solidFill>
                <a:effectLst>
                  <a:outerShdw blurRad="38100" dist="38100" dir="2700000" algn="tl">
                    <a:srgbClr val="000000">
                      <a:alpha val="43137"/>
                    </a:srgbClr>
                  </a:outerShdw>
                </a:effectLst>
              </a:rPr>
              <a:t>დარჩისახლში</a:t>
            </a:r>
          </a:p>
        </p:txBody>
      </p:sp>
      <p:sp>
        <p:nvSpPr>
          <p:cNvPr id="7" name="AutoShape 2" descr="Video call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descr="C:\Users\mari\Downloads\webc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810000"/>
            <a:ext cx="2431535" cy="2431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383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192" y="2209800"/>
            <a:ext cx="7620000" cy="2971800"/>
          </a:xfrm>
        </p:spPr>
        <p:txBody>
          <a:bodyPr>
            <a:normAutofit/>
          </a:bodyPr>
          <a:lstStyle/>
          <a:p>
            <a:pPr marL="457200" indent="-457200">
              <a:buFont typeface="+mj-lt"/>
              <a:buAutoNum type="arabicPeriod"/>
            </a:pPr>
            <a:r>
              <a:rPr lang="ka-GE" sz="2000" dirty="0" smtClean="0">
                <a:solidFill>
                  <a:srgbClr val="002D7B"/>
                </a:solidFill>
              </a:rPr>
              <a:t>გადასახადის გადამხდელები, </a:t>
            </a:r>
            <a:r>
              <a:rPr lang="ka-GE" sz="2000" dirty="0">
                <a:solidFill>
                  <a:srgbClr val="002D7B"/>
                </a:solidFill>
              </a:rPr>
              <a:t>რომლებმაც შეინარჩუნეს სამუშაო </a:t>
            </a:r>
            <a:r>
              <a:rPr lang="ka-GE" sz="2000" dirty="0" smtClean="0">
                <a:solidFill>
                  <a:srgbClr val="002D7B"/>
                </a:solidFill>
              </a:rPr>
              <a:t>ადგილი (დაქირავებულები);</a:t>
            </a:r>
          </a:p>
          <a:p>
            <a:pPr marL="457200" indent="-457200">
              <a:buFont typeface="+mj-lt"/>
              <a:buAutoNum type="arabicPeriod"/>
            </a:pPr>
            <a:endParaRPr lang="ka-GE" sz="2000" dirty="0" smtClean="0">
              <a:solidFill>
                <a:srgbClr val="002D7B"/>
              </a:solidFill>
            </a:endParaRPr>
          </a:p>
          <a:p>
            <a:pPr marL="457200" indent="-457200">
              <a:buFont typeface="+mj-lt"/>
              <a:buAutoNum type="arabicPeriod"/>
            </a:pPr>
            <a:r>
              <a:rPr lang="ka-GE" sz="2000" dirty="0" smtClean="0">
                <a:solidFill>
                  <a:srgbClr val="002D7B"/>
                </a:solidFill>
              </a:rPr>
              <a:t>დაქირავებით </a:t>
            </a:r>
            <a:r>
              <a:rPr lang="ka-GE" sz="2000" dirty="0">
                <a:solidFill>
                  <a:srgbClr val="002D7B"/>
                </a:solidFill>
              </a:rPr>
              <a:t>დასაქმებულები, რომელთაც აღარ ერიცხებათ </a:t>
            </a:r>
            <a:r>
              <a:rPr lang="ka-GE" sz="2000" dirty="0" smtClean="0">
                <a:solidFill>
                  <a:srgbClr val="002D7B"/>
                </a:solidFill>
              </a:rPr>
              <a:t>ხელფასი;</a:t>
            </a:r>
          </a:p>
          <a:p>
            <a:pPr marL="457200" indent="-457200">
              <a:buFont typeface="+mj-lt"/>
              <a:buAutoNum type="arabicPeriod"/>
            </a:pPr>
            <a:endParaRPr lang="ka-GE" sz="2000" dirty="0" smtClean="0">
              <a:solidFill>
                <a:srgbClr val="002D7B"/>
              </a:solidFill>
            </a:endParaRPr>
          </a:p>
          <a:p>
            <a:pPr marL="457200" indent="-457200">
              <a:buFont typeface="+mj-lt"/>
              <a:buAutoNum type="arabicPeriod"/>
            </a:pPr>
            <a:r>
              <a:rPr lang="ka-GE" sz="2000" dirty="0" smtClean="0">
                <a:solidFill>
                  <a:srgbClr val="002D7B"/>
                </a:solidFill>
              </a:rPr>
              <a:t>თვითდასაქმებულები</a:t>
            </a:r>
            <a:r>
              <a:rPr lang="ka-GE" sz="2000" dirty="0">
                <a:solidFill>
                  <a:srgbClr val="002D7B"/>
                </a:solidFill>
              </a:rPr>
              <a:t>. </a:t>
            </a:r>
            <a:endParaRPr lang="en-US" sz="2000" dirty="0">
              <a:solidFill>
                <a:srgbClr val="002D7B"/>
              </a:solidFill>
            </a:endParaRPr>
          </a:p>
        </p:txBody>
      </p:sp>
      <p:sp>
        <p:nvSpPr>
          <p:cNvPr id="5" name="Title 1"/>
          <p:cNvSpPr txBox="1">
            <a:spLocks/>
          </p:cNvSpPr>
          <p:nvPr/>
        </p:nvSpPr>
        <p:spPr>
          <a:xfrm>
            <a:off x="1752600" y="381000"/>
            <a:ext cx="6781800" cy="523067"/>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sz="2000" b="1" dirty="0">
                <a:solidFill>
                  <a:srgbClr val="002D7B"/>
                </a:solidFill>
              </a:rPr>
              <a:t>დაქირავებით დასაქმებულების და თვითდასაქმებულების კომპენსაცია / </a:t>
            </a:r>
            <a:r>
              <a:rPr lang="ka-GE" sz="2000" b="1" dirty="0" smtClean="0">
                <a:solidFill>
                  <a:srgbClr val="002D7B"/>
                </a:solidFill>
              </a:rPr>
              <a:t>საშემოსავლო გადასახადის შეღავათი</a:t>
            </a:r>
            <a:endParaRPr lang="en-US" sz="2000" b="1" dirty="0">
              <a:solidFill>
                <a:srgbClr val="002D7B"/>
              </a:solidFill>
            </a:endParaRPr>
          </a:p>
        </p:txBody>
      </p:sp>
    </p:spTree>
    <p:extLst>
      <p:ext uri="{BB962C8B-B14F-4D97-AF65-F5344CB8AC3E}">
        <p14:creationId xmlns:p14="http://schemas.microsoft.com/office/powerpoint/2010/main" val="3827753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304800" y="1676400"/>
            <a:ext cx="8229600" cy="70788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600" kern="1200">
                <a:solidFill>
                  <a:schemeClr val="tx1">
                    <a:lumMod val="65000"/>
                    <a:lumOff val="35000"/>
                  </a:schemeClr>
                </a:solidFill>
                <a:latin typeface="Sylfaen" pitchFamily="18" charset="0"/>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lumMod val="65000"/>
                    <a:lumOff val="35000"/>
                  </a:schemeClr>
                </a:solidFill>
                <a:latin typeface="Sylfaen" pitchFamily="18"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lumMod val="65000"/>
                    <a:lumOff val="35000"/>
                  </a:schemeClr>
                </a:solidFill>
                <a:latin typeface="Sylfaen" pitchFamily="18"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Sylfae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Sylfae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ka-GE" sz="2000" dirty="0">
                <a:solidFill>
                  <a:schemeClr val="tx1"/>
                </a:solidFill>
              </a:rPr>
              <a:t>➡ შემოსავლების სამსახურის სერვისცენტრების საკონტაქტო </a:t>
            </a:r>
            <a:r>
              <a:rPr lang="ka-GE" sz="2000" dirty="0" smtClean="0">
                <a:solidFill>
                  <a:schemeClr val="tx1"/>
                </a:solidFill>
              </a:rPr>
              <a:t>ინფორმაცია</a:t>
            </a:r>
            <a:r>
              <a:rPr lang="en-US" sz="2000" dirty="0" smtClean="0">
                <a:solidFill>
                  <a:schemeClr val="tx1"/>
                </a:solidFill>
              </a:rPr>
              <a:t> </a:t>
            </a:r>
            <a:r>
              <a:rPr lang="ka-GE" sz="2000" dirty="0" smtClean="0">
                <a:solidFill>
                  <a:schemeClr val="tx1"/>
                </a:solidFill>
              </a:rPr>
              <a:t>შეგიძლიათ იხილოთ ვებგვერდზე: </a:t>
            </a:r>
            <a:r>
              <a:rPr lang="en-US" sz="2000" b="1" dirty="0" smtClean="0">
                <a:solidFill>
                  <a:srgbClr val="006699"/>
                </a:solidFill>
              </a:rPr>
              <a:t>http</a:t>
            </a:r>
            <a:r>
              <a:rPr lang="en-US" sz="2000" b="1" dirty="0">
                <a:solidFill>
                  <a:srgbClr val="006699"/>
                </a:solidFill>
              </a:rPr>
              <a:t>://gov.ge/s/c2b8b</a:t>
            </a:r>
            <a:endParaRPr lang="ka-GE" sz="2000" b="1" dirty="0">
              <a:solidFill>
                <a:srgbClr val="006699"/>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629" b="11168"/>
          <a:stretch/>
        </p:blipFill>
        <p:spPr bwMode="auto">
          <a:xfrm>
            <a:off x="457200" y="2667000"/>
            <a:ext cx="7296150" cy="32900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07408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Desktop\1009x29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66" y="3200400"/>
            <a:ext cx="8228334" cy="23958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66700" y="1447800"/>
            <a:ext cx="8610600" cy="1569660"/>
          </a:xfrm>
          <a:prstGeom prst="rect">
            <a:avLst/>
          </a:prstGeom>
        </p:spPr>
        <p:txBody>
          <a:bodyPr wrap="square">
            <a:spAutoFit/>
          </a:bodyPr>
          <a:lstStyle/>
          <a:p>
            <a:pPr fontAlgn="auto">
              <a:spcAft>
                <a:spcPts val="0"/>
              </a:spcAft>
            </a:pPr>
            <a:r>
              <a:rPr lang="ka-GE" dirty="0"/>
              <a:t>ფინანსთა სამინისტროს შემოსავლების სამსახური მომხმარებელს ელექტრონულ სერვისებს, სხვადასხვა სახის განმარტებით ვიდეო სახელმძღვანელოებს, ასევე საგადასახადო/საბაჟო ვალდებულებების გადახდის გადავადების შესახებ ინფორმაციას, აქტუალურ კითხვებზე პასუხებს და სხვა მიმდინარე სიახლეებს ერთიან საინფორმაციო მოდულში </a:t>
            </a:r>
            <a:r>
              <a:rPr lang="ka-GE" dirty="0" smtClean="0"/>
              <a:t>სთავაზობს</a:t>
            </a:r>
            <a:r>
              <a:rPr lang="en-US" dirty="0" smtClean="0"/>
              <a:t> </a:t>
            </a:r>
            <a:r>
              <a:rPr lang="en-US" sz="2400" b="1" dirty="0" smtClean="0">
                <a:solidFill>
                  <a:srgbClr val="005392"/>
                </a:solidFill>
                <a:effectLst>
                  <a:outerShdw blurRad="38100" dist="38100" dir="2700000" algn="tl">
                    <a:srgbClr val="000000">
                      <a:alpha val="43137"/>
                    </a:srgbClr>
                  </a:outerShdw>
                </a:effectLst>
              </a:rPr>
              <a:t>RS.GE</a:t>
            </a:r>
            <a:endParaRPr lang="ka-GE" sz="2400" b="1" dirty="0">
              <a:solidFill>
                <a:srgbClr val="005392"/>
              </a:solidFill>
              <a:effectLst>
                <a:outerShdw blurRad="38100" dist="38100" dir="2700000" algn="tl">
                  <a:srgbClr val="000000">
                    <a:alpha val="43137"/>
                  </a:srgbClr>
                </a:outerShdw>
              </a:effectLst>
            </a:endParaRPr>
          </a:p>
        </p:txBody>
      </p:sp>
      <p:sp>
        <p:nvSpPr>
          <p:cNvPr id="7" name="Rectangle 6"/>
          <p:cNvSpPr/>
          <p:nvPr/>
        </p:nvSpPr>
        <p:spPr>
          <a:xfrm>
            <a:off x="1457230" y="445811"/>
            <a:ext cx="3084499" cy="369332"/>
          </a:xfrm>
          <a:prstGeom prst="rect">
            <a:avLst/>
          </a:prstGeom>
        </p:spPr>
        <p:txBody>
          <a:bodyPr wrap="none">
            <a:spAutoFit/>
          </a:bodyPr>
          <a:lstStyle/>
          <a:p>
            <a:r>
              <a:rPr lang="ka-GE" b="1" dirty="0" smtClean="0"/>
              <a:t>ელექტრონული სერვისები</a:t>
            </a:r>
            <a:endParaRPr lang="en-US" b="1" dirty="0"/>
          </a:p>
        </p:txBody>
      </p:sp>
    </p:spTree>
    <p:extLst>
      <p:ext uri="{BB962C8B-B14F-4D97-AF65-F5344CB8AC3E}">
        <p14:creationId xmlns:p14="http://schemas.microsoft.com/office/powerpoint/2010/main" val="3580583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011"/>
          <a:stretch/>
        </p:blipFill>
        <p:spPr bwMode="auto">
          <a:xfrm>
            <a:off x="457200" y="3048000"/>
            <a:ext cx="6172200" cy="3088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2371130"/>
            <a:ext cx="8091291" cy="369332"/>
          </a:xfrm>
          <a:prstGeom prst="rect">
            <a:avLst/>
          </a:prstGeom>
        </p:spPr>
        <p:txBody>
          <a:bodyPr wrap="square">
            <a:spAutoFit/>
          </a:bodyPr>
          <a:lstStyle/>
          <a:p>
            <a:r>
              <a:rPr lang="en-US" b="1" dirty="0">
                <a:solidFill>
                  <a:srgbClr val="005392"/>
                </a:solidFill>
              </a:rPr>
              <a:t>https://www.rs.ge//Default.aspx?sec_id=4845&amp;lang=1&amp;newsid=5861</a:t>
            </a:r>
          </a:p>
        </p:txBody>
      </p:sp>
      <p:sp>
        <p:nvSpPr>
          <p:cNvPr id="5" name="Rectangle 4"/>
          <p:cNvSpPr/>
          <p:nvPr/>
        </p:nvSpPr>
        <p:spPr>
          <a:xfrm>
            <a:off x="358036" y="1447800"/>
            <a:ext cx="8328764" cy="923330"/>
          </a:xfrm>
          <a:prstGeom prst="rect">
            <a:avLst/>
          </a:prstGeom>
        </p:spPr>
        <p:txBody>
          <a:bodyPr wrap="square">
            <a:spAutoFit/>
          </a:bodyPr>
          <a:lstStyle/>
          <a:p>
            <a:r>
              <a:rPr lang="ka-GE" dirty="0" smtClean="0"/>
              <a:t>ანტიკრიზისული </a:t>
            </a:r>
            <a:r>
              <a:rPr lang="ka-GE" dirty="0"/>
              <a:t>გეგმის მეორე ეტაპით გათვალისწინებული კომპენსაციებისა და საგადასახადო შეღავათების შესახებ </a:t>
            </a:r>
            <a:r>
              <a:rPr lang="ka-GE" dirty="0" smtClean="0"/>
              <a:t>პრეზენტაცია შეგიძლიათ იხილოთ ვებგვერდზე:</a:t>
            </a:r>
            <a:endParaRPr lang="en-US" dirty="0"/>
          </a:p>
        </p:txBody>
      </p:sp>
    </p:spTree>
    <p:extLst>
      <p:ext uri="{BB962C8B-B14F-4D97-AF65-F5344CB8AC3E}">
        <p14:creationId xmlns:p14="http://schemas.microsoft.com/office/powerpoint/2010/main" val="1832874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52400"/>
            <a:ext cx="3810000" cy="111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C:\Users\lily.begiashvili\Desktop\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04" y="-33068"/>
            <a:ext cx="44481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57400" y="3244334"/>
            <a:ext cx="6095999" cy="553998"/>
          </a:xfrm>
          <a:prstGeom prst="rect">
            <a:avLst/>
          </a:prstGeom>
        </p:spPr>
        <p:txBody>
          <a:bodyPr wrap="square">
            <a:spAutoFit/>
          </a:bodyPr>
          <a:lstStyle/>
          <a:p>
            <a:pPr algn="r"/>
            <a:r>
              <a:rPr lang="ka-GE" sz="3000" b="1">
                <a:solidFill>
                  <a:prstClr val="black"/>
                </a:solidFill>
              </a:rPr>
              <a:t>მადლობა </a:t>
            </a:r>
            <a:r>
              <a:rPr lang="ka-GE" sz="3000" b="1" smtClean="0">
                <a:solidFill>
                  <a:prstClr val="black"/>
                </a:solidFill>
              </a:rPr>
              <a:t>ყურადღებისთვის!</a:t>
            </a:r>
            <a:endParaRPr lang="en-US" sz="3000" b="1" dirty="0">
              <a:solidFill>
                <a:prstClr val="black"/>
              </a:solidFill>
            </a:endParaRPr>
          </a:p>
        </p:txBody>
      </p:sp>
    </p:spTree>
    <p:extLst>
      <p:ext uri="{BB962C8B-B14F-4D97-AF65-F5344CB8AC3E}">
        <p14:creationId xmlns:p14="http://schemas.microsoft.com/office/powerpoint/2010/main" val="2909792752"/>
      </p:ext>
    </p:extLst>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605014" y="1676400"/>
            <a:ext cx="8229600" cy="4401205"/>
          </a:xfrm>
          <a:prstGeom prst="rect">
            <a:avLst/>
          </a:prstGeom>
          <a:noFill/>
        </p:spPr>
        <p:txBody>
          <a:bodyPr wrap="square" rtlCol="0">
            <a:spAutoFit/>
          </a:bodyPr>
          <a:lstStyle/>
          <a:p>
            <a:pPr lvl="0" algn="just"/>
            <a:r>
              <a:rPr lang="ka-GE" sz="2000" b="1" dirty="0">
                <a:solidFill>
                  <a:srgbClr val="002D7B"/>
                </a:solidFill>
              </a:rPr>
              <a:t>საგადასახადო შეღავათი</a:t>
            </a:r>
            <a:r>
              <a:rPr lang="en-US" sz="2000" b="1" dirty="0">
                <a:solidFill>
                  <a:srgbClr val="002D7B"/>
                </a:solidFill>
              </a:rPr>
              <a:t>:</a:t>
            </a:r>
            <a:endParaRPr lang="ka-GE" sz="2000" b="1" dirty="0">
              <a:solidFill>
                <a:srgbClr val="002D7B"/>
              </a:solidFill>
            </a:endParaRPr>
          </a:p>
          <a:p>
            <a:r>
              <a:rPr lang="ka-GE" sz="2000" dirty="0"/>
              <a:t>    </a:t>
            </a:r>
            <a:r>
              <a:rPr lang="ka-GE" sz="2000" dirty="0" smtClean="0"/>
              <a:t> </a:t>
            </a:r>
            <a:r>
              <a:rPr lang="ka-GE" sz="2000" b="1" dirty="0" smtClean="0">
                <a:solidFill>
                  <a:srgbClr val="002D7B"/>
                </a:solidFill>
              </a:rPr>
              <a:t>კერძო სექტორის </a:t>
            </a:r>
            <a:r>
              <a:rPr lang="ka-GE" sz="2000" dirty="0" smtClean="0">
                <a:solidFill>
                  <a:srgbClr val="002D7B"/>
                </a:solidFill>
              </a:rPr>
              <a:t>დამქირავებელი უფლებამოსილია შეიმციროს </a:t>
            </a:r>
            <a:r>
              <a:rPr lang="ka-GE" sz="2000" b="1" dirty="0" smtClean="0">
                <a:solidFill>
                  <a:srgbClr val="FF0000"/>
                </a:solidFill>
              </a:rPr>
              <a:t>(ბიუჯეტში არ გადაიხადოს)</a:t>
            </a:r>
            <a:r>
              <a:rPr lang="ka-GE" sz="2000" b="1" dirty="0" smtClean="0">
                <a:solidFill>
                  <a:srgbClr val="002D7B"/>
                </a:solidFill>
              </a:rPr>
              <a:t> </a:t>
            </a:r>
            <a:r>
              <a:rPr lang="ka-GE" sz="2000" dirty="0" smtClean="0">
                <a:solidFill>
                  <a:srgbClr val="002D7B"/>
                </a:solidFill>
              </a:rPr>
              <a:t>დაქირავებულისთვის </a:t>
            </a:r>
            <a:r>
              <a:rPr lang="ka-GE" sz="2000" b="1" dirty="0" smtClean="0">
                <a:solidFill>
                  <a:srgbClr val="FF0000"/>
                </a:solidFill>
              </a:rPr>
              <a:t>750 </a:t>
            </a:r>
            <a:r>
              <a:rPr lang="ka-GE" sz="2000" dirty="0" smtClean="0">
                <a:solidFill>
                  <a:srgbClr val="002D7B"/>
                </a:solidFill>
              </a:rPr>
              <a:t>ლარამდე გაცემული ხ</a:t>
            </a:r>
            <a:r>
              <a:rPr lang="en-US" sz="2000" dirty="0" err="1" smtClean="0">
                <a:solidFill>
                  <a:srgbClr val="002D7B"/>
                </a:solidFill>
                <a:latin typeface="Sylfaen" panose="010A0502050306030303" pitchFamily="18" charset="0"/>
              </a:rPr>
              <a:t>ელფასი</a:t>
            </a:r>
            <a:r>
              <a:rPr lang="ka-GE" sz="2000" dirty="0" smtClean="0">
                <a:solidFill>
                  <a:srgbClr val="002D7B"/>
                </a:solidFill>
                <a:latin typeface="Sylfaen" panose="010A0502050306030303" pitchFamily="18" charset="0"/>
              </a:rPr>
              <a:t>დან დაკავებული და გადასახდელი საშემოსავლო გადასახადი, თუ დაქირავებულის მიერ ამავე დამქირავებლისგან კალენდარული თვის განმავლობაში მიღებული ხელფასი არ აღემატება </a:t>
            </a:r>
            <a:r>
              <a:rPr lang="ka-GE" sz="2000" b="1" dirty="0" smtClean="0">
                <a:solidFill>
                  <a:srgbClr val="FF0000"/>
                </a:solidFill>
                <a:latin typeface="Sylfaen" panose="010A0502050306030303" pitchFamily="18" charset="0"/>
              </a:rPr>
              <a:t>1500 </a:t>
            </a:r>
            <a:r>
              <a:rPr lang="ka-GE" sz="2000" dirty="0" smtClean="0">
                <a:solidFill>
                  <a:srgbClr val="002D7B"/>
                </a:solidFill>
                <a:latin typeface="Sylfaen" panose="010A0502050306030303" pitchFamily="18" charset="0"/>
              </a:rPr>
              <a:t>ლარს.</a:t>
            </a:r>
            <a:endParaRPr lang="ka-GE" sz="2000" dirty="0">
              <a:solidFill>
                <a:srgbClr val="002D7B"/>
              </a:solidFill>
              <a:latin typeface="Sylfaen" panose="010A0502050306030303" pitchFamily="18" charset="0"/>
            </a:endParaRPr>
          </a:p>
          <a:p>
            <a:pPr algn="just"/>
            <a:endParaRPr lang="ka-GE" sz="2000" dirty="0"/>
          </a:p>
          <a:p>
            <a:pPr algn="just"/>
            <a:r>
              <a:rPr lang="ka-GE" sz="2000" b="1" dirty="0">
                <a:solidFill>
                  <a:srgbClr val="002D7B"/>
                </a:solidFill>
              </a:rPr>
              <a:t>საგადასახადო შეღავათის მაქსიმალური ოდენობა: </a:t>
            </a:r>
          </a:p>
          <a:p>
            <a:pPr algn="just"/>
            <a:r>
              <a:rPr lang="ka-GE" sz="2000" dirty="0"/>
              <a:t>     </a:t>
            </a:r>
            <a:r>
              <a:rPr lang="ka-GE" sz="2000" dirty="0">
                <a:solidFill>
                  <a:srgbClr val="002D7B"/>
                </a:solidFill>
              </a:rPr>
              <a:t>თითოეულ სამუშაო ადგილზე - </a:t>
            </a:r>
            <a:r>
              <a:rPr lang="ka-GE" sz="2000" b="1" dirty="0">
                <a:solidFill>
                  <a:srgbClr val="FF0000"/>
                </a:solidFill>
              </a:rPr>
              <a:t>150 ლარი</a:t>
            </a:r>
            <a:endParaRPr lang="en-US" sz="2000" b="1" dirty="0">
              <a:solidFill>
                <a:srgbClr val="FF0000"/>
              </a:solidFill>
            </a:endParaRPr>
          </a:p>
          <a:p>
            <a:pPr lvl="0" algn="just"/>
            <a:endParaRPr lang="ka-GE" sz="2000" dirty="0"/>
          </a:p>
          <a:p>
            <a:pPr algn="just"/>
            <a:r>
              <a:rPr lang="ka-GE" sz="2000" b="1" dirty="0">
                <a:solidFill>
                  <a:srgbClr val="002D7B"/>
                </a:solidFill>
              </a:rPr>
              <a:t>საგადასახადო შეღავათის პერიოდი:</a:t>
            </a:r>
            <a:endParaRPr lang="en-US" sz="2000" b="1" dirty="0">
              <a:solidFill>
                <a:srgbClr val="002D7B"/>
              </a:solidFill>
            </a:endParaRPr>
          </a:p>
          <a:p>
            <a:pPr algn="just"/>
            <a:r>
              <a:rPr lang="ka-GE" sz="2000" dirty="0"/>
              <a:t>     </a:t>
            </a:r>
            <a:r>
              <a:rPr lang="en-US" sz="2000" dirty="0">
                <a:solidFill>
                  <a:srgbClr val="002D7B"/>
                </a:solidFill>
              </a:rPr>
              <a:t>2020 </a:t>
            </a:r>
            <a:r>
              <a:rPr lang="en-US" sz="2000" dirty="0" err="1">
                <a:solidFill>
                  <a:srgbClr val="002D7B"/>
                </a:solidFill>
              </a:rPr>
              <a:t>წლის</a:t>
            </a:r>
            <a:r>
              <a:rPr lang="en-US" sz="2000" dirty="0">
                <a:solidFill>
                  <a:srgbClr val="002D7B"/>
                </a:solidFill>
              </a:rPr>
              <a:t> </a:t>
            </a:r>
            <a:r>
              <a:rPr lang="en-US" sz="2000" dirty="0" err="1" smtClean="0">
                <a:solidFill>
                  <a:srgbClr val="002D7B"/>
                </a:solidFill>
              </a:rPr>
              <a:t>მაისი</a:t>
            </a:r>
            <a:r>
              <a:rPr lang="ka-GE" sz="2000" dirty="0" smtClean="0">
                <a:solidFill>
                  <a:srgbClr val="002D7B"/>
                </a:solidFill>
              </a:rPr>
              <a:t>ს თვი</a:t>
            </a:r>
            <a:r>
              <a:rPr lang="en-US" sz="2000" dirty="0" err="1" smtClean="0">
                <a:solidFill>
                  <a:srgbClr val="002D7B"/>
                </a:solidFill>
              </a:rPr>
              <a:t>დან</a:t>
            </a:r>
            <a:r>
              <a:rPr lang="en-US" sz="2000" dirty="0" smtClean="0"/>
              <a:t> </a:t>
            </a:r>
            <a:r>
              <a:rPr lang="en-US" sz="2000" b="1" dirty="0" smtClean="0">
                <a:solidFill>
                  <a:srgbClr val="FF0000"/>
                </a:solidFill>
              </a:rPr>
              <a:t>6 </a:t>
            </a:r>
            <a:r>
              <a:rPr lang="en-US" sz="2000" b="1" dirty="0">
                <a:solidFill>
                  <a:srgbClr val="FF0000"/>
                </a:solidFill>
              </a:rPr>
              <a:t>თვის განმავლობაში.</a:t>
            </a:r>
          </a:p>
          <a:p>
            <a:endParaRPr lang="en-US" sz="2000" dirty="0"/>
          </a:p>
        </p:txBody>
      </p:sp>
      <p:sp>
        <p:nvSpPr>
          <p:cNvPr id="8" name="Title 1"/>
          <p:cNvSpPr txBox="1">
            <a:spLocks/>
          </p:cNvSpPr>
          <p:nvPr/>
        </p:nvSpPr>
        <p:spPr>
          <a:xfrm>
            <a:off x="1600200" y="381000"/>
            <a:ext cx="600428" cy="523067"/>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sz="3000" b="1" dirty="0" smtClean="0">
                <a:solidFill>
                  <a:srgbClr val="002D7B"/>
                </a:solidFill>
              </a:rPr>
              <a:t>1.</a:t>
            </a:r>
            <a:endParaRPr lang="en-US" sz="3000" b="1" dirty="0">
              <a:solidFill>
                <a:srgbClr val="002D7B"/>
              </a:solidFill>
            </a:endParaRPr>
          </a:p>
        </p:txBody>
      </p:sp>
      <p:sp>
        <p:nvSpPr>
          <p:cNvPr id="2" name="Rectangle 1"/>
          <p:cNvSpPr/>
          <p:nvPr/>
        </p:nvSpPr>
        <p:spPr>
          <a:xfrm>
            <a:off x="2590800" y="304800"/>
            <a:ext cx="6091414" cy="707886"/>
          </a:xfrm>
          <a:prstGeom prst="rect">
            <a:avLst/>
          </a:prstGeom>
        </p:spPr>
        <p:txBody>
          <a:bodyPr wrap="square">
            <a:spAutoFit/>
          </a:bodyPr>
          <a:lstStyle/>
          <a:p>
            <a:r>
              <a:rPr lang="ka-GE" sz="2000" b="1" dirty="0">
                <a:solidFill>
                  <a:srgbClr val="002D7B"/>
                </a:solidFill>
              </a:rPr>
              <a:t>გადასახადის გადამხდელები, რომლებმაც შეინარჩუნეს სამუშაო ადგილი (დაქირავებულები)</a:t>
            </a:r>
            <a:endParaRPr lang="en-US" sz="2000" b="1" dirty="0"/>
          </a:p>
        </p:txBody>
      </p:sp>
    </p:spTree>
    <p:extLst>
      <p:ext uri="{BB962C8B-B14F-4D97-AF65-F5344CB8AC3E}">
        <p14:creationId xmlns:p14="http://schemas.microsoft.com/office/powerpoint/2010/main" val="24630403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00200" y="381000"/>
            <a:ext cx="600428" cy="523067"/>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sz="3000" b="1" dirty="0" smtClean="0">
                <a:solidFill>
                  <a:srgbClr val="002D7B"/>
                </a:solidFill>
              </a:rPr>
              <a:t>1.</a:t>
            </a:r>
            <a:endParaRPr lang="en-US" sz="3000" b="1" dirty="0">
              <a:solidFill>
                <a:srgbClr val="002D7B"/>
              </a:solidFill>
            </a:endParaRPr>
          </a:p>
        </p:txBody>
      </p:sp>
      <p:sp>
        <p:nvSpPr>
          <p:cNvPr id="6" name="Rectangle 5"/>
          <p:cNvSpPr/>
          <p:nvPr/>
        </p:nvSpPr>
        <p:spPr>
          <a:xfrm>
            <a:off x="381000" y="1371600"/>
            <a:ext cx="8458200" cy="4785926"/>
          </a:xfrm>
          <a:prstGeom prst="rect">
            <a:avLst/>
          </a:prstGeom>
        </p:spPr>
        <p:txBody>
          <a:bodyPr wrap="square">
            <a:spAutoFit/>
          </a:bodyPr>
          <a:lstStyle/>
          <a:p>
            <a:pPr>
              <a:spcAft>
                <a:spcPts val="600"/>
              </a:spcAft>
            </a:pPr>
            <a:r>
              <a:rPr lang="ka-GE" b="1" u="sng" dirty="0">
                <a:solidFill>
                  <a:srgbClr val="002D7B"/>
                </a:solidFill>
              </a:rPr>
              <a:t>საგადასახადო </a:t>
            </a:r>
            <a:r>
              <a:rPr lang="ka-GE" b="1" u="sng" dirty="0" smtClean="0">
                <a:solidFill>
                  <a:srgbClr val="002D7B"/>
                </a:solidFill>
              </a:rPr>
              <a:t>შეღავათი არ ვრცელდება:</a:t>
            </a:r>
          </a:p>
          <a:p>
            <a:pPr marL="285750" indent="-285750">
              <a:spcAft>
                <a:spcPts val="600"/>
              </a:spcAft>
              <a:buFont typeface="Wingdings" panose="05000000000000000000" pitchFamily="2" charset="2"/>
              <a:buChar char="Ø"/>
            </a:pPr>
            <a:r>
              <a:rPr lang="ka-GE" dirty="0" smtClean="0">
                <a:solidFill>
                  <a:srgbClr val="002D7B"/>
                </a:solidFill>
              </a:rPr>
              <a:t>საბიუჯეტო ორგანიზაციაზე;</a:t>
            </a:r>
          </a:p>
          <a:p>
            <a:pPr marL="285750" indent="-285750">
              <a:spcAft>
                <a:spcPts val="600"/>
              </a:spcAft>
              <a:buFont typeface="Wingdings" panose="05000000000000000000" pitchFamily="2" charset="2"/>
              <a:buChar char="Ø"/>
            </a:pPr>
            <a:r>
              <a:rPr lang="ka-GE" dirty="0" smtClean="0">
                <a:solidFill>
                  <a:srgbClr val="002D7B"/>
                </a:solidFill>
              </a:rPr>
              <a:t>საქართველოს ეროვნულ ბანკზე;</a:t>
            </a:r>
          </a:p>
          <a:p>
            <a:pPr marL="285750" indent="-285750">
              <a:spcAft>
                <a:spcPts val="600"/>
              </a:spcAft>
              <a:buFont typeface="Wingdings" panose="05000000000000000000" pitchFamily="2" charset="2"/>
              <a:buChar char="Ø"/>
            </a:pPr>
            <a:r>
              <a:rPr lang="ka-GE" dirty="0" smtClean="0">
                <a:solidFill>
                  <a:srgbClr val="002D7B"/>
                </a:solidFill>
              </a:rPr>
              <a:t>ეროვნულ მარეგულირებელ ორგანოზე;</a:t>
            </a:r>
          </a:p>
          <a:p>
            <a:pPr marL="285750" indent="-285750">
              <a:spcAft>
                <a:spcPts val="600"/>
              </a:spcAft>
              <a:buFont typeface="Wingdings" panose="05000000000000000000" pitchFamily="2" charset="2"/>
              <a:buChar char="Ø"/>
            </a:pPr>
            <a:r>
              <a:rPr lang="ka-GE" dirty="0" smtClean="0">
                <a:solidFill>
                  <a:srgbClr val="002D7B"/>
                </a:solidFill>
              </a:rPr>
              <a:t>საწარმოზე, რომლის აქციების/წილის 50%-ზე მეტს ფლობს სახელმწიფო ან ადგილობრივი თვითმმართველობის ორგანო; ესეთი საწარმოს დაფუძნებულ/შვილობილ საწარმოზე, თუ ეს საწარმო მის მიერ დაფუძნებულ/შვილობილ საწარმოში აქციების/წილის 50%-ზე მეტს ფლობს.</a:t>
            </a:r>
          </a:p>
          <a:p>
            <a:pPr>
              <a:spcAft>
                <a:spcPts val="600"/>
              </a:spcAft>
            </a:pPr>
            <a:endParaRPr lang="ka-GE" b="1" u="sng" dirty="0" smtClean="0">
              <a:solidFill>
                <a:srgbClr val="002D7B"/>
              </a:solidFill>
            </a:endParaRPr>
          </a:p>
          <a:p>
            <a:pPr>
              <a:spcAft>
                <a:spcPts val="600"/>
              </a:spcAft>
            </a:pPr>
            <a:r>
              <a:rPr lang="ka-GE" b="1" u="sng" dirty="0" smtClean="0">
                <a:solidFill>
                  <a:srgbClr val="002D7B"/>
                </a:solidFill>
              </a:rPr>
              <a:t>საგადასახადო </a:t>
            </a:r>
            <a:r>
              <a:rPr lang="ka-GE" b="1" u="sng" dirty="0">
                <a:solidFill>
                  <a:srgbClr val="002D7B"/>
                </a:solidFill>
              </a:rPr>
              <a:t>შეღავათის გამოყენების წესი:</a:t>
            </a:r>
            <a:endParaRPr lang="en-US" b="1" u="sng" dirty="0">
              <a:solidFill>
                <a:srgbClr val="002D7B"/>
              </a:solidFill>
            </a:endParaRPr>
          </a:p>
          <a:p>
            <a:r>
              <a:rPr lang="ka-GE" dirty="0"/>
              <a:t>           </a:t>
            </a:r>
            <a:r>
              <a:rPr lang="ka-GE" dirty="0">
                <a:solidFill>
                  <a:srgbClr val="002D7B"/>
                </a:solidFill>
              </a:rPr>
              <a:t>დამქირავებელი 2020 წლის </a:t>
            </a:r>
            <a:r>
              <a:rPr lang="ka-GE" b="1" dirty="0">
                <a:solidFill>
                  <a:srgbClr val="002D7B"/>
                </a:solidFill>
              </a:rPr>
              <a:t>მაისი-ოქტომბრის</a:t>
            </a:r>
            <a:r>
              <a:rPr lang="ka-GE" dirty="0">
                <a:solidFill>
                  <a:srgbClr val="002D7B"/>
                </a:solidFill>
              </a:rPr>
              <a:t> პერიოდში გადახდილ ხელფასზე, </a:t>
            </a:r>
            <a:r>
              <a:rPr lang="ka-GE" dirty="0" smtClean="0">
                <a:solidFill>
                  <a:srgbClr val="002D7B"/>
                </a:solidFill>
              </a:rPr>
              <a:t>საშემოსავლო </a:t>
            </a:r>
            <a:r>
              <a:rPr lang="ka-GE" dirty="0">
                <a:solidFill>
                  <a:srgbClr val="002D7B"/>
                </a:solidFill>
              </a:rPr>
              <a:t>გადასახადის გაანგარიშებას მოახდენს ახალი საგადასახადო </a:t>
            </a:r>
            <a:r>
              <a:rPr lang="ka-GE" dirty="0" smtClean="0">
                <a:solidFill>
                  <a:srgbClr val="002D7B"/>
                </a:solidFill>
              </a:rPr>
              <a:t>შეღავათის </a:t>
            </a:r>
            <a:r>
              <a:rPr lang="ka-GE" dirty="0">
                <a:solidFill>
                  <a:srgbClr val="002D7B"/>
                </a:solidFill>
              </a:rPr>
              <a:t>გათვალისწინებით, რომლის დეკლარირება მოხდება ხელფასის გაცემის </a:t>
            </a:r>
            <a:r>
              <a:rPr lang="ka-GE" dirty="0" smtClean="0">
                <a:solidFill>
                  <a:srgbClr val="002D7B"/>
                </a:solidFill>
              </a:rPr>
              <a:t>თვის </a:t>
            </a:r>
            <a:r>
              <a:rPr lang="ka-GE" dirty="0">
                <a:solidFill>
                  <a:srgbClr val="002D7B"/>
                </a:solidFill>
              </a:rPr>
              <a:t>მომდევნო თვის 15 რიცხვამდე.</a:t>
            </a:r>
          </a:p>
          <a:p>
            <a:pPr algn="just"/>
            <a:endParaRPr lang="ka-GE" dirty="0"/>
          </a:p>
        </p:txBody>
      </p:sp>
      <p:sp>
        <p:nvSpPr>
          <p:cNvPr id="7" name="Rectangle 6"/>
          <p:cNvSpPr/>
          <p:nvPr/>
        </p:nvSpPr>
        <p:spPr>
          <a:xfrm>
            <a:off x="2590800" y="304800"/>
            <a:ext cx="6091414" cy="707886"/>
          </a:xfrm>
          <a:prstGeom prst="rect">
            <a:avLst/>
          </a:prstGeom>
        </p:spPr>
        <p:txBody>
          <a:bodyPr wrap="square">
            <a:spAutoFit/>
          </a:bodyPr>
          <a:lstStyle/>
          <a:p>
            <a:r>
              <a:rPr lang="ka-GE" sz="2000" b="1" dirty="0">
                <a:solidFill>
                  <a:srgbClr val="002D7B"/>
                </a:solidFill>
              </a:rPr>
              <a:t>გადასახადის გადამხდელები, რომლებმაც შეინარჩუნეს სამუშაო ადგილი (დაქირავებულები)</a:t>
            </a:r>
            <a:endParaRPr lang="en-US" sz="2000" b="1" dirty="0"/>
          </a:p>
        </p:txBody>
      </p:sp>
    </p:spTree>
    <p:extLst>
      <p:ext uri="{BB962C8B-B14F-4D97-AF65-F5344CB8AC3E}">
        <p14:creationId xmlns:p14="http://schemas.microsoft.com/office/powerpoint/2010/main" val="4197759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00200" y="381000"/>
            <a:ext cx="600428" cy="523067"/>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sz="3000" b="1" dirty="0" smtClean="0">
                <a:solidFill>
                  <a:srgbClr val="002D7B"/>
                </a:solidFill>
              </a:rPr>
              <a:t>1.</a:t>
            </a:r>
            <a:endParaRPr lang="en-US" sz="3000" b="1" dirty="0">
              <a:solidFill>
                <a:srgbClr val="002D7B"/>
              </a:solidFill>
            </a:endParaRPr>
          </a:p>
        </p:txBody>
      </p:sp>
      <p:sp>
        <p:nvSpPr>
          <p:cNvPr id="8" name="Rectangle 7"/>
          <p:cNvSpPr/>
          <p:nvPr/>
        </p:nvSpPr>
        <p:spPr>
          <a:xfrm>
            <a:off x="152400" y="1479076"/>
            <a:ext cx="8606014" cy="1398653"/>
          </a:xfrm>
          <a:prstGeom prst="rect">
            <a:avLst/>
          </a:prstGeom>
        </p:spPr>
        <p:txBody>
          <a:bodyPr wrap="square">
            <a:spAutoFit/>
          </a:bodyPr>
          <a:lstStyle/>
          <a:p>
            <a:pPr marL="742950" marR="0" lvl="1" indent="-285750" algn="just">
              <a:lnSpc>
                <a:spcPct val="107000"/>
              </a:lnSpc>
              <a:spcBef>
                <a:spcPts val="0"/>
              </a:spcBef>
              <a:spcAft>
                <a:spcPts val="800"/>
              </a:spcAft>
              <a:buFont typeface="Wingdings" panose="05000000000000000000" pitchFamily="2" charset="2"/>
              <a:buChar char=""/>
            </a:pPr>
            <a:r>
              <a:rPr lang="ka-GE" sz="2000" b="1" dirty="0">
                <a:solidFill>
                  <a:srgbClr val="FF0000"/>
                </a:solidFill>
                <a:latin typeface="Sylfaen" panose="010A0502050306030303" pitchFamily="18" charset="0"/>
                <a:ea typeface="Calibri" panose="020F0502020204030204" pitchFamily="34" charset="0"/>
                <a:cs typeface="Times New Roman" panose="02020603050405020304" pitchFamily="18" charset="0"/>
              </a:rPr>
              <a:t>მაგ</a:t>
            </a:r>
            <a:r>
              <a:rPr lang="ka-GE" sz="2000" dirty="0">
                <a:solidFill>
                  <a:srgbClr val="FF0000"/>
                </a:solidFill>
                <a:latin typeface="Sylfaen" panose="010A0502050306030303" pitchFamily="18" charset="0"/>
                <a:ea typeface="Calibri" panose="020F0502020204030204" pitchFamily="34" charset="0"/>
                <a:cs typeface="Times New Roman" panose="02020603050405020304" pitchFamily="18" charset="0"/>
              </a:rPr>
              <a:t>:</a:t>
            </a:r>
            <a:r>
              <a:rPr lang="ka-GE" sz="2000" dirty="0">
                <a:latin typeface="Sylfaen" panose="010A0502050306030303" pitchFamily="18" charset="0"/>
                <a:ea typeface="Calibri" panose="020F0502020204030204" pitchFamily="34" charset="0"/>
                <a:cs typeface="Times New Roman" panose="02020603050405020304" pitchFamily="18" charset="0"/>
              </a:rPr>
              <a:t> თუ საწარმოში დასაქმებული პირის დარიცხული ხელფასი შეადგენს 1000 ლარს, აღნიშნულ თანხას აკლდება 750 ლარი და საშემოსავლო გადასახადს იხდის მხოლოდ დარჩენილ 250 ლარზე (50 ლარს</a:t>
            </a:r>
            <a:r>
              <a:rPr lang="ka-GE" sz="2000" dirty="0" smtClean="0">
                <a:latin typeface="Sylfaen" panose="010A0502050306030303" pitchFamily="18" charset="0"/>
                <a:ea typeface="Calibri" panose="020F0502020204030204" pitchFamily="34" charset="0"/>
                <a:cs typeface="Times New Roman" panose="02020603050405020304" pitchFamily="18" charset="0"/>
              </a:rPr>
              <a:t>)</a:t>
            </a:r>
            <a:r>
              <a:rPr lang="en-US" sz="2000" dirty="0" smtClean="0">
                <a:latin typeface="Sylfaen" panose="010A0502050306030303"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28600" y="3379853"/>
            <a:ext cx="8529814" cy="2397579"/>
          </a:xfrm>
          <a:prstGeom prst="rect">
            <a:avLst/>
          </a:prstGeom>
        </p:spPr>
        <p:txBody>
          <a:bodyPr wrap="square">
            <a:spAutoFit/>
          </a:bodyPr>
          <a:lstStyle/>
          <a:p>
            <a:pPr marL="613410" marR="0" indent="-342900" algn="just">
              <a:lnSpc>
                <a:spcPct val="107000"/>
              </a:lnSpc>
              <a:spcBef>
                <a:spcPts val="0"/>
              </a:spcBef>
              <a:spcAft>
                <a:spcPts val="800"/>
              </a:spcAft>
              <a:buFont typeface="Wingdings" panose="05000000000000000000" pitchFamily="2" charset="2"/>
              <a:buChar char="ü"/>
            </a:pPr>
            <a:r>
              <a:rPr lang="ka-GE" sz="2000" b="1" dirty="0" smtClean="0">
                <a:solidFill>
                  <a:srgbClr val="FF0000"/>
                </a:solidFill>
                <a:latin typeface="Sylfaen" panose="010A0502050306030303" pitchFamily="18" charset="0"/>
                <a:ea typeface="Calibri" panose="020F0502020204030204" pitchFamily="34" charset="0"/>
                <a:cs typeface="Times New Roman" panose="02020603050405020304" pitchFamily="18" charset="0"/>
              </a:rPr>
              <a:t>მაგ:</a:t>
            </a:r>
            <a:r>
              <a:rPr lang="ka-GE" sz="2000" dirty="0" smtClean="0">
                <a:latin typeface="Sylfaen" panose="010A0502050306030303" pitchFamily="18" charset="0"/>
                <a:ea typeface="Calibri" panose="020F0502020204030204" pitchFamily="34" charset="0"/>
                <a:cs typeface="Times New Roman" panose="02020603050405020304" pitchFamily="18" charset="0"/>
              </a:rPr>
              <a:t> </a:t>
            </a:r>
            <a:r>
              <a:rPr lang="ka-GE" sz="2000" dirty="0">
                <a:latin typeface="Sylfaen" panose="010A0502050306030303" pitchFamily="18" charset="0"/>
                <a:ea typeface="Calibri" panose="020F0502020204030204" pitchFamily="34" charset="0"/>
                <a:cs typeface="Times New Roman" panose="02020603050405020304" pitchFamily="18" charset="0"/>
              </a:rPr>
              <a:t>თუ მაისში დაქირავებულზე გაიცა 1600 ლარი, ამ დაქირავებულზე საწარმო საშემოსავლო გადასახადით ვერ ისარგებლებს, მაგრამ თუ ამავე დაქირავებულზე ივნისში გაიცა 1400 ლარი, ამ შემთხვევაში ისარგებლებს შეღავათით და ივნისის საშემოსავლო გადასახადს გადაიხდის ნაწილობრივ, კერძოდ 1400 ლარს გამოაკლდება 750 ლარი და საშემოსავლო გადასახადს გადაიხდის 650 ლარზე (130 ლარს</a:t>
            </a:r>
            <a:r>
              <a:rPr lang="ka-GE" sz="2000" dirty="0" smtClean="0">
                <a:latin typeface="Sylfaen" panose="010A0502050306030303" pitchFamily="18" charset="0"/>
                <a:ea typeface="Calibri" panose="020F0502020204030204" pitchFamily="34" charset="0"/>
                <a:cs typeface="Times New Roman" panose="02020603050405020304" pitchFamily="18" charset="0"/>
              </a:rPr>
              <a:t>)</a:t>
            </a:r>
            <a:r>
              <a:rPr lang="en-US" sz="2000" dirty="0" smtClean="0">
                <a:latin typeface="Sylfaen" panose="010A0502050306030303"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590800" y="304800"/>
            <a:ext cx="6091414" cy="707886"/>
          </a:xfrm>
          <a:prstGeom prst="rect">
            <a:avLst/>
          </a:prstGeom>
        </p:spPr>
        <p:txBody>
          <a:bodyPr wrap="square">
            <a:spAutoFit/>
          </a:bodyPr>
          <a:lstStyle/>
          <a:p>
            <a:r>
              <a:rPr lang="ka-GE" sz="2000" b="1" dirty="0">
                <a:solidFill>
                  <a:srgbClr val="002D7B"/>
                </a:solidFill>
              </a:rPr>
              <a:t>გადასახადის გადამხდელები, რომლებმაც შეინარჩუნეს სამუშაო ადგილი (დაქირავებულები)</a:t>
            </a:r>
            <a:endParaRPr lang="en-US" sz="2000" b="1" dirty="0"/>
          </a:p>
        </p:txBody>
      </p:sp>
    </p:spTree>
    <p:extLst>
      <p:ext uri="{BB962C8B-B14F-4D97-AF65-F5344CB8AC3E}">
        <p14:creationId xmlns:p14="http://schemas.microsoft.com/office/powerpoint/2010/main" val="1977858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7400" y="214146"/>
            <a:ext cx="6150290" cy="77645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sz="2000" b="1" dirty="0">
                <a:solidFill>
                  <a:srgbClr val="002D7B"/>
                </a:solidFill>
              </a:rPr>
              <a:t>დაქირავებით დასაქმებულები, რომელთაც აღარ ერიცხებათ ხელფასი</a:t>
            </a:r>
            <a:endParaRPr lang="en-US" sz="2000" b="1" dirty="0">
              <a:solidFill>
                <a:srgbClr val="002D7B"/>
              </a:solidFill>
            </a:endParaRPr>
          </a:p>
        </p:txBody>
      </p:sp>
      <p:sp>
        <p:nvSpPr>
          <p:cNvPr id="5" name="Title 1"/>
          <p:cNvSpPr txBox="1">
            <a:spLocks/>
          </p:cNvSpPr>
          <p:nvPr/>
        </p:nvSpPr>
        <p:spPr>
          <a:xfrm>
            <a:off x="1371600" y="174389"/>
            <a:ext cx="990600" cy="77645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sz="3000" b="1" dirty="0">
                <a:solidFill>
                  <a:srgbClr val="002D7B"/>
                </a:solidFill>
              </a:rPr>
              <a:t>2</a:t>
            </a:r>
            <a:r>
              <a:rPr lang="ka-GE" sz="3000" b="1" dirty="0" smtClean="0">
                <a:solidFill>
                  <a:srgbClr val="002D7B"/>
                </a:solidFill>
              </a:rPr>
              <a:t>.</a:t>
            </a:r>
            <a:endParaRPr lang="en-US" sz="3000" b="1" dirty="0">
              <a:solidFill>
                <a:srgbClr val="002D7B"/>
              </a:solidFill>
            </a:endParaRPr>
          </a:p>
        </p:txBody>
      </p:sp>
      <p:sp>
        <p:nvSpPr>
          <p:cNvPr id="6" name="Rectangle 5"/>
          <p:cNvSpPr/>
          <p:nvPr/>
        </p:nvSpPr>
        <p:spPr>
          <a:xfrm>
            <a:off x="304800" y="1371600"/>
            <a:ext cx="8686800" cy="4801314"/>
          </a:xfrm>
          <a:prstGeom prst="rect">
            <a:avLst/>
          </a:prstGeom>
        </p:spPr>
        <p:txBody>
          <a:bodyPr wrap="square">
            <a:spAutoFit/>
          </a:bodyPr>
          <a:lstStyle/>
          <a:p>
            <a:pPr lvl="0" algn="just"/>
            <a:r>
              <a:rPr lang="ka-GE" b="1" u="sng" dirty="0">
                <a:solidFill>
                  <a:srgbClr val="002D7B"/>
                </a:solidFill>
              </a:rPr>
              <a:t>კომპენსაციის ფორმა:</a:t>
            </a:r>
          </a:p>
          <a:p>
            <a:r>
              <a:rPr lang="ka-GE" dirty="0"/>
              <a:t>    </a:t>
            </a:r>
            <a:r>
              <a:rPr lang="ka-GE" dirty="0">
                <a:solidFill>
                  <a:srgbClr val="002D7B"/>
                </a:solidFill>
              </a:rPr>
              <a:t>მიმდინარე წლის მაისიდან დაიწყება სახელმწიფო ბიუჯეტიდან ფულადი </a:t>
            </a:r>
            <a:r>
              <a:rPr lang="ka-GE" dirty="0" smtClean="0">
                <a:solidFill>
                  <a:srgbClr val="002D7B"/>
                </a:solidFill>
              </a:rPr>
              <a:t>კომპენსაციის </a:t>
            </a:r>
            <a:r>
              <a:rPr lang="ka-GE" dirty="0">
                <a:solidFill>
                  <a:srgbClr val="002D7B"/>
                </a:solidFill>
              </a:rPr>
              <a:t>გაცემა </a:t>
            </a:r>
            <a:r>
              <a:rPr lang="ka-GE" b="1" dirty="0">
                <a:solidFill>
                  <a:srgbClr val="FF0000"/>
                </a:solidFill>
              </a:rPr>
              <a:t>აპრილის თვეში </a:t>
            </a:r>
            <a:r>
              <a:rPr lang="en-US" b="1" dirty="0">
                <a:solidFill>
                  <a:srgbClr val="FF0000"/>
                </a:solidFill>
              </a:rPr>
              <a:t> </a:t>
            </a:r>
            <a:r>
              <a:rPr lang="ka-GE" dirty="0" smtClean="0">
                <a:solidFill>
                  <a:srgbClr val="002D7B"/>
                </a:solidFill>
              </a:rPr>
              <a:t>შრომის ანაზღაურების </a:t>
            </a:r>
            <a:r>
              <a:rPr lang="ka-GE" dirty="0">
                <a:solidFill>
                  <a:srgbClr val="002D7B"/>
                </a:solidFill>
              </a:rPr>
              <a:t>გარეშე </a:t>
            </a:r>
            <a:r>
              <a:rPr lang="ka-GE" dirty="0" smtClean="0">
                <a:solidFill>
                  <a:srgbClr val="002D7B"/>
                </a:solidFill>
              </a:rPr>
              <a:t>დარჩენილ </a:t>
            </a:r>
            <a:r>
              <a:rPr lang="ka-GE" dirty="0">
                <a:solidFill>
                  <a:srgbClr val="002D7B"/>
                </a:solidFill>
              </a:rPr>
              <a:t>პირთათვის.</a:t>
            </a:r>
          </a:p>
          <a:p>
            <a:pPr algn="just"/>
            <a:endParaRPr lang="ka-GE" dirty="0"/>
          </a:p>
          <a:p>
            <a:pPr algn="just"/>
            <a:r>
              <a:rPr lang="ka-GE" b="1" u="sng" dirty="0">
                <a:solidFill>
                  <a:srgbClr val="002D7B"/>
                </a:solidFill>
              </a:rPr>
              <a:t>კომპენსაცია:</a:t>
            </a:r>
          </a:p>
          <a:p>
            <a:r>
              <a:rPr lang="ka-GE" dirty="0">
                <a:solidFill>
                  <a:srgbClr val="002D7B"/>
                </a:solidFill>
              </a:rPr>
              <a:t>    კომპენსაციის მიღება შეეძლებათ დაქირავებულებს, რომლებსაც 2020 </a:t>
            </a:r>
            <a:r>
              <a:rPr lang="ka-GE" dirty="0" smtClean="0">
                <a:solidFill>
                  <a:srgbClr val="002D7B"/>
                </a:solidFill>
              </a:rPr>
              <a:t>წლის პირველ </a:t>
            </a:r>
            <a:r>
              <a:rPr lang="ka-GE" dirty="0">
                <a:solidFill>
                  <a:srgbClr val="002D7B"/>
                </a:solidFill>
              </a:rPr>
              <a:t>სამ თვეში (იანვარი, თებერვალი, მარტი) ერთხელ მაინც აქვთ </a:t>
            </a:r>
            <a:r>
              <a:rPr lang="ka-GE" dirty="0" smtClean="0">
                <a:solidFill>
                  <a:srgbClr val="002D7B"/>
                </a:solidFill>
              </a:rPr>
              <a:t>აღებული </a:t>
            </a:r>
            <a:r>
              <a:rPr lang="ka-GE" dirty="0">
                <a:solidFill>
                  <a:srgbClr val="002D7B"/>
                </a:solidFill>
              </a:rPr>
              <a:t>ხელფასი </a:t>
            </a:r>
            <a:r>
              <a:rPr lang="ka-GE" dirty="0" smtClean="0">
                <a:solidFill>
                  <a:srgbClr val="002D7B"/>
                </a:solidFill>
              </a:rPr>
              <a:t>(რაც დასტურდება 2020 წლის 1 მაისამდე წარდგენილი დეკლარაცი(ებ)ით) და </a:t>
            </a:r>
            <a:r>
              <a:rPr lang="ka-GE" dirty="0">
                <a:solidFill>
                  <a:srgbClr val="002D7B"/>
                </a:solidFill>
              </a:rPr>
              <a:t>შემდეგ </a:t>
            </a:r>
            <a:r>
              <a:rPr lang="ka-GE" dirty="0" smtClean="0">
                <a:solidFill>
                  <a:srgbClr val="002D7B"/>
                </a:solidFill>
              </a:rPr>
              <a:t>თვე(ებ)ში </a:t>
            </a:r>
            <a:r>
              <a:rPr lang="ka-GE" dirty="0">
                <a:solidFill>
                  <a:srgbClr val="002D7B"/>
                </a:solidFill>
              </a:rPr>
              <a:t>ვეღარ იღებენ შრომის </a:t>
            </a:r>
            <a:r>
              <a:rPr lang="ka-GE" dirty="0" smtClean="0">
                <a:solidFill>
                  <a:srgbClr val="002D7B"/>
                </a:solidFill>
              </a:rPr>
              <a:t>ანაზღაურებას. </a:t>
            </a:r>
            <a:r>
              <a:rPr lang="ka-GE" dirty="0">
                <a:solidFill>
                  <a:srgbClr val="002D7B"/>
                </a:solidFill>
              </a:rPr>
              <a:t>ამის შესახებ ინფორმაციას საგადასახადო ორგანოში </a:t>
            </a:r>
            <a:r>
              <a:rPr lang="ka-GE" dirty="0" smtClean="0">
                <a:solidFill>
                  <a:srgbClr val="002D7B"/>
                </a:solidFill>
              </a:rPr>
              <a:t>წარმოადგენს დამქირავებელი</a:t>
            </a:r>
            <a:r>
              <a:rPr lang="ka-GE" dirty="0">
                <a:solidFill>
                  <a:srgbClr val="002D7B"/>
                </a:solidFill>
              </a:rPr>
              <a:t>.</a:t>
            </a:r>
          </a:p>
          <a:p>
            <a:pPr algn="just"/>
            <a:endParaRPr lang="ka-GE" dirty="0"/>
          </a:p>
          <a:p>
            <a:r>
              <a:rPr lang="ka-GE" b="1" u="sng" dirty="0">
                <a:solidFill>
                  <a:srgbClr val="002D7B"/>
                </a:solidFill>
              </a:rPr>
              <a:t>კომპენსაციის ოდენობა და პერიოდი:</a:t>
            </a:r>
            <a:endParaRPr lang="en-US" u="sng" dirty="0">
              <a:solidFill>
                <a:srgbClr val="002D7B"/>
              </a:solidFill>
            </a:endParaRPr>
          </a:p>
          <a:p>
            <a:r>
              <a:rPr lang="ka-GE" dirty="0"/>
              <a:t>    </a:t>
            </a:r>
            <a:r>
              <a:rPr lang="ka-GE" dirty="0">
                <a:solidFill>
                  <a:srgbClr val="002D7B"/>
                </a:solidFill>
              </a:rPr>
              <a:t>აღნიშნული პირების დასახმარებლად დაწესდა </a:t>
            </a:r>
            <a:r>
              <a:rPr lang="ka-GE" b="1" dirty="0">
                <a:solidFill>
                  <a:srgbClr val="FF0000"/>
                </a:solidFill>
              </a:rPr>
              <a:t>1200 ლარიანი </a:t>
            </a:r>
            <a:r>
              <a:rPr lang="ka-GE" dirty="0">
                <a:solidFill>
                  <a:srgbClr val="002D7B"/>
                </a:solidFill>
              </a:rPr>
              <a:t>კომპენსაცია, </a:t>
            </a:r>
            <a:r>
              <a:rPr lang="ka-GE" dirty="0" smtClean="0">
                <a:solidFill>
                  <a:srgbClr val="002D7B"/>
                </a:solidFill>
              </a:rPr>
              <a:t>რომლის </a:t>
            </a:r>
            <a:r>
              <a:rPr lang="ka-GE" dirty="0">
                <a:solidFill>
                  <a:srgbClr val="002D7B"/>
                </a:solidFill>
              </a:rPr>
              <a:t>გაცემა განხორციელდება მომდევნო </a:t>
            </a:r>
            <a:r>
              <a:rPr lang="en-US" dirty="0">
                <a:solidFill>
                  <a:srgbClr val="002D7B"/>
                </a:solidFill>
              </a:rPr>
              <a:t> </a:t>
            </a:r>
            <a:r>
              <a:rPr lang="ka-GE" b="1" dirty="0">
                <a:solidFill>
                  <a:srgbClr val="FF0000"/>
                </a:solidFill>
              </a:rPr>
              <a:t>6 თვის განმავლობაში, </a:t>
            </a:r>
            <a:r>
              <a:rPr lang="ka-GE" b="1" dirty="0" smtClean="0">
                <a:solidFill>
                  <a:srgbClr val="FF0000"/>
                </a:solidFill>
              </a:rPr>
              <a:t>ყოველთვიურად </a:t>
            </a:r>
            <a:r>
              <a:rPr lang="ka-GE" b="1" dirty="0">
                <a:solidFill>
                  <a:srgbClr val="FF0000"/>
                </a:solidFill>
              </a:rPr>
              <a:t>200 ლარის ოდენობით.</a:t>
            </a:r>
          </a:p>
        </p:txBody>
      </p:sp>
    </p:spTree>
    <p:extLst>
      <p:ext uri="{BB962C8B-B14F-4D97-AF65-F5344CB8AC3E}">
        <p14:creationId xmlns:p14="http://schemas.microsoft.com/office/powerpoint/2010/main" val="3067128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359915"/>
            <a:ext cx="8763000" cy="4462760"/>
          </a:xfrm>
          <a:prstGeom prst="rect">
            <a:avLst/>
          </a:prstGeom>
        </p:spPr>
        <p:txBody>
          <a:bodyPr wrap="square">
            <a:spAutoFit/>
          </a:bodyPr>
          <a:lstStyle/>
          <a:p>
            <a:pPr lvl="0" algn="just">
              <a:spcAft>
                <a:spcPts val="600"/>
              </a:spcAft>
            </a:pPr>
            <a:r>
              <a:rPr lang="ka-GE" b="1" u="sng" dirty="0">
                <a:solidFill>
                  <a:srgbClr val="002D7B"/>
                </a:solidFill>
              </a:rPr>
              <a:t>კომპენსაციის მოთხოვნის წესი:</a:t>
            </a:r>
          </a:p>
          <a:p>
            <a:r>
              <a:rPr lang="ka-GE" sz="2000" dirty="0">
                <a:solidFill>
                  <a:srgbClr val="002D7B"/>
                </a:solidFill>
              </a:rPr>
              <a:t>   </a:t>
            </a:r>
            <a:r>
              <a:rPr lang="ka-GE" sz="1500" dirty="0">
                <a:solidFill>
                  <a:srgbClr val="002D7B"/>
                </a:solidFill>
              </a:rPr>
              <a:t>დამქირავებელი ყოველი თვის 15 რიცხვამდე (საშემოსავლო გადასახადის </a:t>
            </a:r>
            <a:r>
              <a:rPr lang="ka-GE" sz="1500" dirty="0" smtClean="0">
                <a:solidFill>
                  <a:srgbClr val="002D7B"/>
                </a:solidFill>
              </a:rPr>
              <a:t>დეკლარაციასთან ერთად</a:t>
            </a:r>
            <a:r>
              <a:rPr lang="ka-GE" sz="1500" dirty="0">
                <a:solidFill>
                  <a:srgbClr val="002D7B"/>
                </a:solidFill>
              </a:rPr>
              <a:t>) ელექტრონულად, გადამხდელის პირადი ვებგვერდის </a:t>
            </a:r>
            <a:r>
              <a:rPr lang="en-US" sz="1500" b="1" dirty="0">
                <a:solidFill>
                  <a:srgbClr val="002D7B"/>
                </a:solidFill>
              </a:rPr>
              <a:t>www.</a:t>
            </a:r>
            <a:r>
              <a:rPr lang="ka-GE" sz="1500" b="1" dirty="0">
                <a:solidFill>
                  <a:srgbClr val="002D7B"/>
                </a:solidFill>
              </a:rPr>
              <a:t>eservices.rs.ge </a:t>
            </a:r>
            <a:r>
              <a:rPr lang="ka-GE" sz="1500" dirty="0" smtClean="0">
                <a:solidFill>
                  <a:srgbClr val="002D7B"/>
                </a:solidFill>
              </a:rPr>
              <a:t>მეშვეობით, დადგენილი </a:t>
            </a:r>
            <a:r>
              <a:rPr lang="ka-GE" sz="1500" dirty="0">
                <a:solidFill>
                  <a:srgbClr val="002D7B"/>
                </a:solidFill>
              </a:rPr>
              <a:t>ფორმით წარმოადგენს იმ პირთა სიას, რომლებზეც ხელფასი გაცემული აქვს 2020 </a:t>
            </a:r>
            <a:r>
              <a:rPr lang="ka-GE" sz="1500" dirty="0" smtClean="0">
                <a:solidFill>
                  <a:srgbClr val="002D7B"/>
                </a:solidFill>
              </a:rPr>
              <a:t>წლის </a:t>
            </a:r>
            <a:r>
              <a:rPr lang="ka-GE" sz="1500" dirty="0">
                <a:solidFill>
                  <a:srgbClr val="002D7B"/>
                </a:solidFill>
              </a:rPr>
              <a:t>პირველ კვარტალში ერთხელ მაინც და აღარ გაუცია </a:t>
            </a:r>
            <a:r>
              <a:rPr lang="ka-GE" sz="1500" dirty="0" smtClean="0">
                <a:solidFill>
                  <a:srgbClr val="002D7B"/>
                </a:solidFill>
              </a:rPr>
              <a:t>შემდეგ </a:t>
            </a:r>
            <a:r>
              <a:rPr lang="ka-GE" sz="1500" dirty="0">
                <a:solidFill>
                  <a:srgbClr val="002D7B"/>
                </a:solidFill>
              </a:rPr>
              <a:t>თვეში. პირველი საკომპენსაციო </a:t>
            </a:r>
            <a:r>
              <a:rPr lang="ka-GE" sz="1500" dirty="0" smtClean="0">
                <a:solidFill>
                  <a:srgbClr val="002D7B"/>
                </a:solidFill>
              </a:rPr>
              <a:t>თვე </a:t>
            </a:r>
            <a:r>
              <a:rPr lang="ka-GE" sz="1500" dirty="0">
                <a:solidFill>
                  <a:srgbClr val="002D7B"/>
                </a:solidFill>
              </a:rPr>
              <a:t>იქნება </a:t>
            </a:r>
            <a:r>
              <a:rPr lang="ka-GE" sz="1500" b="1" dirty="0">
                <a:solidFill>
                  <a:srgbClr val="FF0000"/>
                </a:solidFill>
              </a:rPr>
              <a:t>2020 წლის აპრილი</a:t>
            </a:r>
            <a:r>
              <a:rPr lang="ka-GE" sz="1500" dirty="0">
                <a:solidFill>
                  <a:srgbClr val="002D7B"/>
                </a:solidFill>
              </a:rPr>
              <a:t>.</a:t>
            </a:r>
          </a:p>
          <a:p>
            <a:endParaRPr lang="ka-GE" sz="1200" dirty="0"/>
          </a:p>
          <a:p>
            <a:pPr>
              <a:spcAft>
                <a:spcPts val="600"/>
              </a:spcAft>
            </a:pPr>
            <a:r>
              <a:rPr lang="ka-GE" b="1" u="sng" dirty="0">
                <a:solidFill>
                  <a:srgbClr val="002D7B"/>
                </a:solidFill>
              </a:rPr>
              <a:t>შემოსავლების სამსახურში წარმოსადგენი ინფორმაცია:</a:t>
            </a:r>
            <a:endParaRPr lang="en-US" b="1" u="sng" dirty="0">
              <a:solidFill>
                <a:srgbClr val="002D7B"/>
              </a:solidFill>
            </a:endParaRPr>
          </a:p>
          <a:p>
            <a:pPr marL="628630" lvl="1" indent="-171450">
              <a:buFont typeface="Wingdings" panose="05000000000000000000" pitchFamily="2" charset="2"/>
              <a:buChar char="§"/>
            </a:pPr>
            <a:r>
              <a:rPr lang="ka-GE" sz="1500" dirty="0">
                <a:solidFill>
                  <a:srgbClr val="002D7B"/>
                </a:solidFill>
              </a:rPr>
              <a:t>დაქირავებულის სახელი, გვარი, პირადი ნომერი;</a:t>
            </a:r>
            <a:endParaRPr lang="en-US" sz="1500" dirty="0">
              <a:solidFill>
                <a:srgbClr val="002D7B"/>
              </a:solidFill>
            </a:endParaRPr>
          </a:p>
          <a:p>
            <a:pPr marL="628630" lvl="1" indent="-171450">
              <a:buFont typeface="Wingdings" panose="05000000000000000000" pitchFamily="2" charset="2"/>
              <a:buChar char="§"/>
            </a:pPr>
            <a:r>
              <a:rPr lang="ka-GE" sz="1500" dirty="0">
                <a:solidFill>
                  <a:srgbClr val="002D7B"/>
                </a:solidFill>
              </a:rPr>
              <a:t>დაქირავებულის საკონტაქტო მონაცემები;</a:t>
            </a:r>
          </a:p>
          <a:p>
            <a:pPr marL="628630" lvl="1" indent="-171450">
              <a:buFont typeface="Wingdings" panose="05000000000000000000" pitchFamily="2" charset="2"/>
              <a:buChar char="§"/>
            </a:pPr>
            <a:r>
              <a:rPr lang="ka-GE" sz="1500" dirty="0">
                <a:solidFill>
                  <a:srgbClr val="002D7B"/>
                </a:solidFill>
              </a:rPr>
              <a:t>დაქირავებულის საბანკო რეკვიზიტები (ანგარიშის ნომერი).</a:t>
            </a:r>
          </a:p>
          <a:p>
            <a:endParaRPr lang="ka-GE" sz="1200" b="1" u="sng" dirty="0"/>
          </a:p>
          <a:p>
            <a:pPr algn="just">
              <a:spcAft>
                <a:spcPts val="600"/>
              </a:spcAft>
            </a:pPr>
            <a:r>
              <a:rPr lang="ka-GE" b="1" u="sng" dirty="0">
                <a:solidFill>
                  <a:srgbClr val="002D7B"/>
                </a:solidFill>
              </a:rPr>
              <a:t>კომპენსაციის გაცემის წესი:</a:t>
            </a:r>
          </a:p>
          <a:p>
            <a:r>
              <a:rPr lang="ka-GE" sz="2000" dirty="0">
                <a:solidFill>
                  <a:srgbClr val="002D7B"/>
                </a:solidFill>
              </a:rPr>
              <a:t>   </a:t>
            </a:r>
            <a:r>
              <a:rPr lang="ka-GE" sz="1500" dirty="0">
                <a:solidFill>
                  <a:srgbClr val="002D7B"/>
                </a:solidFill>
              </a:rPr>
              <a:t>ყოველი თვის 20 რიცხვამდე, დამსაქმებლის მიერ წარდგენილი ინფორმაციის </a:t>
            </a:r>
            <a:r>
              <a:rPr lang="ka-GE" sz="1500" dirty="0" smtClean="0">
                <a:solidFill>
                  <a:srgbClr val="002D7B"/>
                </a:solidFill>
              </a:rPr>
              <a:t>საფუძველზე</a:t>
            </a:r>
            <a:r>
              <a:rPr lang="ka-GE" sz="1500" dirty="0">
                <a:solidFill>
                  <a:srgbClr val="002D7B"/>
                </a:solidFill>
              </a:rPr>
              <a:t>, შემოსავლების სამსახური აკეთებს საკომპენსაციო პირების ერთიან ბაზას </a:t>
            </a:r>
            <a:r>
              <a:rPr lang="ka-GE" sz="1500" dirty="0" smtClean="0">
                <a:solidFill>
                  <a:srgbClr val="002D7B"/>
                </a:solidFill>
              </a:rPr>
              <a:t>და </a:t>
            </a:r>
            <a:r>
              <a:rPr lang="ka-GE" sz="1500" dirty="0">
                <a:solidFill>
                  <a:srgbClr val="002D7B"/>
                </a:solidFill>
              </a:rPr>
              <a:t>უგზავნის სსიპ დასაქმების ხელშეწყობის სახელმწიფო სააგენტოს, </a:t>
            </a:r>
            <a:r>
              <a:rPr lang="ka-GE" sz="1500" dirty="0" smtClean="0">
                <a:solidFill>
                  <a:srgbClr val="002D7B"/>
                </a:solidFill>
              </a:rPr>
              <a:t>საიდანაც მოხდება </a:t>
            </a:r>
            <a:r>
              <a:rPr lang="ka-GE" sz="1500" dirty="0">
                <a:solidFill>
                  <a:srgbClr val="002D7B"/>
                </a:solidFill>
              </a:rPr>
              <a:t>საკომპენსაციო თანხის ჩარიცხვა პირის საბანკო ანგარიშზე.</a:t>
            </a:r>
            <a:endParaRPr lang="ka-GE" sz="1500" b="1" u="sng" dirty="0">
              <a:solidFill>
                <a:srgbClr val="002D7B"/>
              </a:solidFill>
            </a:endParaRPr>
          </a:p>
        </p:txBody>
      </p:sp>
      <p:sp>
        <p:nvSpPr>
          <p:cNvPr id="5" name="Title 1"/>
          <p:cNvSpPr txBox="1">
            <a:spLocks/>
          </p:cNvSpPr>
          <p:nvPr/>
        </p:nvSpPr>
        <p:spPr>
          <a:xfrm>
            <a:off x="2057400" y="214146"/>
            <a:ext cx="6150290" cy="77645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sz="2000" b="1" dirty="0">
                <a:solidFill>
                  <a:srgbClr val="002D7B"/>
                </a:solidFill>
              </a:rPr>
              <a:t>დაქირავებით დასაქმებულები, რომელთაც აღარ ერიცხებათ ხელფასი</a:t>
            </a:r>
            <a:endParaRPr lang="en-US" sz="2000" b="1" dirty="0">
              <a:solidFill>
                <a:srgbClr val="002D7B"/>
              </a:solidFill>
            </a:endParaRPr>
          </a:p>
        </p:txBody>
      </p:sp>
      <p:sp>
        <p:nvSpPr>
          <p:cNvPr id="6" name="Title 1"/>
          <p:cNvSpPr txBox="1">
            <a:spLocks/>
          </p:cNvSpPr>
          <p:nvPr/>
        </p:nvSpPr>
        <p:spPr>
          <a:xfrm>
            <a:off x="1371600" y="174389"/>
            <a:ext cx="990600" cy="77645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sz="3000" b="1" dirty="0">
                <a:solidFill>
                  <a:srgbClr val="002D7B"/>
                </a:solidFill>
              </a:rPr>
              <a:t>2</a:t>
            </a:r>
            <a:r>
              <a:rPr lang="ka-GE" sz="3000" b="1" dirty="0" smtClean="0">
                <a:solidFill>
                  <a:srgbClr val="002D7B"/>
                </a:solidFill>
              </a:rPr>
              <a:t>.</a:t>
            </a:r>
            <a:endParaRPr lang="en-US" sz="3000" b="1" dirty="0">
              <a:solidFill>
                <a:srgbClr val="002D7B"/>
              </a:solidFill>
            </a:endParaRPr>
          </a:p>
        </p:txBody>
      </p:sp>
    </p:spTree>
    <p:extLst>
      <p:ext uri="{BB962C8B-B14F-4D97-AF65-F5344CB8AC3E}">
        <p14:creationId xmlns:p14="http://schemas.microsoft.com/office/powerpoint/2010/main" val="3360369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57400" y="214146"/>
            <a:ext cx="6150290" cy="77645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sz="2000" b="1" dirty="0">
                <a:solidFill>
                  <a:srgbClr val="002D7B"/>
                </a:solidFill>
              </a:rPr>
              <a:t>დაქირავებით დასაქმებულები, რომელთაც აღარ ერიცხებათ ხელფასი</a:t>
            </a:r>
            <a:endParaRPr lang="en-US" sz="2000" b="1" dirty="0">
              <a:solidFill>
                <a:srgbClr val="002D7B"/>
              </a:solidFill>
            </a:endParaRPr>
          </a:p>
        </p:txBody>
      </p:sp>
      <p:sp>
        <p:nvSpPr>
          <p:cNvPr id="15" name="Title 1"/>
          <p:cNvSpPr txBox="1">
            <a:spLocks/>
          </p:cNvSpPr>
          <p:nvPr/>
        </p:nvSpPr>
        <p:spPr>
          <a:xfrm>
            <a:off x="1371600" y="174389"/>
            <a:ext cx="990600" cy="77645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sz="3000" b="1" dirty="0">
                <a:solidFill>
                  <a:srgbClr val="002D7B"/>
                </a:solidFill>
              </a:rPr>
              <a:t>2</a:t>
            </a:r>
            <a:r>
              <a:rPr lang="ka-GE" sz="3000" b="1" dirty="0" smtClean="0">
                <a:solidFill>
                  <a:srgbClr val="002D7B"/>
                </a:solidFill>
              </a:rPr>
              <a:t>.</a:t>
            </a:r>
            <a:endParaRPr lang="en-US" sz="3000" b="1" dirty="0">
              <a:solidFill>
                <a:srgbClr val="002D7B"/>
              </a:solidFill>
            </a:endParaRPr>
          </a:p>
        </p:txBody>
      </p:sp>
      <p:pic>
        <p:nvPicPr>
          <p:cNvPr id="5" name="Picture 4"/>
          <p:cNvPicPr/>
          <p:nvPr/>
        </p:nvPicPr>
        <p:blipFill rotWithShape="1">
          <a:blip r:embed="rId2"/>
          <a:srcRect l="15931" t="15384" r="17034" b="28205"/>
          <a:stretch/>
        </p:blipFill>
        <p:spPr bwMode="auto">
          <a:xfrm>
            <a:off x="1219201" y="1600200"/>
            <a:ext cx="6629399" cy="41171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5172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0" y="228600"/>
            <a:ext cx="6150290" cy="77645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sz="2000" b="1" dirty="0">
                <a:solidFill>
                  <a:srgbClr val="002D7B"/>
                </a:solidFill>
              </a:rPr>
              <a:t>დაქირავებით დასაქმებულები, რომელთაც აღარ ერიცხებათ ხელფასი</a:t>
            </a:r>
            <a:endParaRPr lang="en-US" sz="2000" b="1" dirty="0">
              <a:solidFill>
                <a:srgbClr val="002D7B"/>
              </a:solidFill>
            </a:endParaRPr>
          </a:p>
        </p:txBody>
      </p:sp>
      <p:sp>
        <p:nvSpPr>
          <p:cNvPr id="8" name="Title 1"/>
          <p:cNvSpPr txBox="1">
            <a:spLocks/>
          </p:cNvSpPr>
          <p:nvPr/>
        </p:nvSpPr>
        <p:spPr>
          <a:xfrm>
            <a:off x="1600200" y="188843"/>
            <a:ext cx="990600" cy="776454"/>
          </a:xfrm>
          <a:prstGeom prst="rect">
            <a:avLst/>
          </a:prstGeom>
        </p:spPr>
        <p:txBody>
          <a:bodyPr vert="horz" lIns="68474" tIns="34237" rIns="68474" bIns="342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sz="3000" b="1" dirty="0">
                <a:solidFill>
                  <a:srgbClr val="002D7B"/>
                </a:solidFill>
              </a:rPr>
              <a:t>2</a:t>
            </a:r>
            <a:r>
              <a:rPr lang="ka-GE" sz="3000" b="1" dirty="0" smtClean="0">
                <a:solidFill>
                  <a:srgbClr val="002D7B"/>
                </a:solidFill>
              </a:rPr>
              <a:t>.</a:t>
            </a:r>
            <a:endParaRPr lang="en-US" sz="3000" b="1" dirty="0">
              <a:solidFill>
                <a:srgbClr val="002D7B"/>
              </a:solidFill>
            </a:endParaRPr>
          </a:p>
        </p:txBody>
      </p:sp>
      <p:sp>
        <p:nvSpPr>
          <p:cNvPr id="9" name="Rectangle 8"/>
          <p:cNvSpPr/>
          <p:nvPr/>
        </p:nvSpPr>
        <p:spPr>
          <a:xfrm>
            <a:off x="228600" y="1458859"/>
            <a:ext cx="8534400" cy="1277786"/>
          </a:xfrm>
          <a:prstGeom prst="rect">
            <a:avLst/>
          </a:prstGeom>
        </p:spPr>
        <p:txBody>
          <a:bodyPr wrap="square">
            <a:spAutoFit/>
          </a:bodyPr>
          <a:lstStyle/>
          <a:p>
            <a:pPr marL="457200" marR="0" algn="just">
              <a:lnSpc>
                <a:spcPct val="107000"/>
              </a:lnSpc>
              <a:spcBef>
                <a:spcPts val="0"/>
              </a:spcBef>
              <a:spcAft>
                <a:spcPts val="800"/>
              </a:spcAft>
            </a:pPr>
            <a:r>
              <a:rPr lang="ka-GE" b="1" i="1" dirty="0" smtClean="0">
                <a:latin typeface="Sylfaen" panose="010A0502050306030303" pitchFamily="18" charset="0"/>
                <a:ea typeface="Calibri" panose="020F0502020204030204" pitchFamily="34" charset="0"/>
                <a:cs typeface="Times New Roman" panose="02020603050405020304" pitchFamily="18" charset="0"/>
              </a:rPr>
              <a:t>მაგ:</a:t>
            </a:r>
            <a:r>
              <a:rPr lang="ka-GE" i="1" dirty="0" smtClean="0">
                <a:latin typeface="Sylfaen" panose="010A0502050306030303" pitchFamily="18" charset="0"/>
                <a:ea typeface="Calibri" panose="020F0502020204030204" pitchFamily="34" charset="0"/>
                <a:cs typeface="Times New Roman" panose="02020603050405020304" pitchFamily="18" charset="0"/>
              </a:rPr>
              <a:t> </a:t>
            </a:r>
            <a:r>
              <a:rPr lang="ka-GE" i="1" dirty="0">
                <a:latin typeface="Sylfaen" panose="010A0502050306030303" pitchFamily="18" charset="0"/>
                <a:ea typeface="Calibri" panose="020F0502020204030204" pitchFamily="34" charset="0"/>
                <a:cs typeface="Times New Roman" panose="02020603050405020304" pitchFamily="18" charset="0"/>
              </a:rPr>
              <a:t>შესაძლებელია 15 მაისს დაქირავებულზე კომპანია „ა“-მ წარადგინა ინფორმაცია, რომ აპრილში მასზე არ გაუცია ხელფასი, მაგრამ კომპანია „ბ“-ს წარდგენილ დეკლარაციაში ჩანს, რომ ამავე პირზე </a:t>
            </a:r>
            <a:r>
              <a:rPr lang="ka-GE" i="1" dirty="0" smtClean="0">
                <a:latin typeface="Sylfaen" panose="010A0502050306030303" pitchFamily="18" charset="0"/>
                <a:ea typeface="Calibri" panose="020F0502020204030204" pitchFamily="34" charset="0"/>
                <a:cs typeface="Times New Roman" panose="02020603050405020304" pitchFamily="18" charset="0"/>
              </a:rPr>
              <a:t>გასცა </a:t>
            </a:r>
            <a:r>
              <a:rPr lang="ka-GE" i="1" dirty="0">
                <a:latin typeface="Sylfaen" panose="010A0502050306030303" pitchFamily="18" charset="0"/>
                <a:ea typeface="Calibri" panose="020F0502020204030204" pitchFamily="34" charset="0"/>
                <a:cs typeface="Times New Roman" panose="02020603050405020304" pitchFamily="18" charset="0"/>
              </a:rPr>
              <a:t>ხელფასი. ამ შემთხვევაში ეს პირი ვერ მოხვდება საკომპენსაციო სიაში.</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52400" y="2853683"/>
            <a:ext cx="8610600" cy="1277786"/>
          </a:xfrm>
          <a:prstGeom prst="rect">
            <a:avLst/>
          </a:prstGeom>
        </p:spPr>
        <p:txBody>
          <a:bodyPr wrap="square">
            <a:spAutoFit/>
          </a:bodyPr>
          <a:lstStyle/>
          <a:p>
            <a:pPr marL="556260" marR="0" indent="-285750" algn="just">
              <a:lnSpc>
                <a:spcPct val="107000"/>
              </a:lnSpc>
              <a:spcBef>
                <a:spcPts val="0"/>
              </a:spcBef>
              <a:spcAft>
                <a:spcPts val="800"/>
              </a:spcAft>
              <a:buFont typeface="Wingdings" panose="05000000000000000000" pitchFamily="2" charset="2"/>
              <a:buChar char="ü"/>
            </a:pPr>
            <a:r>
              <a:rPr lang="ka-GE" dirty="0">
                <a:latin typeface="Sylfaen" panose="010A0502050306030303" pitchFamily="18" charset="0"/>
                <a:ea typeface="Calibri" panose="020F0502020204030204" pitchFamily="34" charset="0"/>
                <a:cs typeface="Times New Roman" panose="02020603050405020304" pitchFamily="18" charset="0"/>
              </a:rPr>
              <a:t>დამქირავებელს საშუალება აქვს </a:t>
            </a:r>
            <a:r>
              <a:rPr lang="ka-GE" b="1" dirty="0">
                <a:latin typeface="Sylfaen" panose="010A0502050306030303" pitchFamily="18" charset="0"/>
                <a:ea typeface="Calibri" panose="020F0502020204030204" pitchFamily="34" charset="0"/>
                <a:cs typeface="Times New Roman" panose="02020603050405020304" pitchFamily="18" charset="0"/>
              </a:rPr>
              <a:t>დააზუსტოს</a:t>
            </a:r>
            <a:r>
              <a:rPr lang="ka-GE" dirty="0">
                <a:latin typeface="Sylfaen" panose="010A0502050306030303" pitchFamily="18" charset="0"/>
                <a:ea typeface="Calibri" panose="020F0502020204030204" pitchFamily="34" charset="0"/>
                <a:cs typeface="Times New Roman" panose="02020603050405020304" pitchFamily="18" charset="0"/>
              </a:rPr>
              <a:t> მის მიერ წარდგენილი ინფორმაცია შესაბამისი თვის </a:t>
            </a:r>
            <a:r>
              <a:rPr lang="ka-GE" b="1" dirty="0">
                <a:latin typeface="Sylfaen" panose="010A0502050306030303" pitchFamily="18" charset="0"/>
                <a:ea typeface="Calibri" panose="020F0502020204030204" pitchFamily="34" charset="0"/>
                <a:cs typeface="Times New Roman" panose="02020603050405020304" pitchFamily="18" charset="0"/>
              </a:rPr>
              <a:t>20 რიცხვამდე</a:t>
            </a:r>
            <a:r>
              <a:rPr lang="ka-GE" dirty="0">
                <a:latin typeface="Sylfaen" panose="010A0502050306030303" pitchFamily="18" charset="0"/>
                <a:ea typeface="Calibri" panose="020F0502020204030204" pitchFamily="34" charset="0"/>
                <a:cs typeface="Times New Roman" panose="02020603050405020304" pitchFamily="18" charset="0"/>
              </a:rPr>
              <a:t>, ანუ დეკლარაციის წარდგენიდან 5 დღის განმავლობაში, რის შემდგომაც შემოსავლების სამსახური სააგენტოს უგზავნის დაზუსტებულ სიას.</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457199" y="4248508"/>
            <a:ext cx="8315739" cy="1574149"/>
          </a:xfrm>
          <a:prstGeom prst="rect">
            <a:avLst/>
          </a:prstGeom>
        </p:spPr>
        <p:txBody>
          <a:bodyPr wrap="square">
            <a:spAutoFit/>
          </a:bodyPr>
          <a:lstStyle/>
          <a:p>
            <a:pPr marL="270510" marR="0" algn="just">
              <a:lnSpc>
                <a:spcPct val="107000"/>
              </a:lnSpc>
              <a:spcBef>
                <a:spcPts val="0"/>
              </a:spcBef>
              <a:spcAft>
                <a:spcPts val="800"/>
              </a:spcAft>
            </a:pPr>
            <a:r>
              <a:rPr lang="ka-GE" dirty="0">
                <a:latin typeface="Sylfaen" panose="010A0502050306030303" pitchFamily="18" charset="0"/>
                <a:ea typeface="Calibri" panose="020F0502020204030204" pitchFamily="34" charset="0"/>
                <a:cs typeface="Times New Roman" panose="02020603050405020304" pitchFamily="18" charset="0"/>
              </a:rPr>
              <a:t>საქართველოს საგადასახადო კოდექსით განისაზღვრება, რომ საწარმოს მიერ არასწორი ინფორმაციის წარმოდგენის შემთხვევაში, რის გამოც მოხდა კომპენსაციის გაცემა არამიზნობრივად, აღნიშნული საწარმო </a:t>
            </a:r>
            <a:r>
              <a:rPr lang="ka-GE" b="1" dirty="0">
                <a:latin typeface="Sylfaen" panose="010A0502050306030303" pitchFamily="18" charset="0"/>
                <a:ea typeface="Calibri" panose="020F0502020204030204" pitchFamily="34" charset="0"/>
                <a:cs typeface="Times New Roman" panose="02020603050405020304" pitchFamily="18" charset="0"/>
              </a:rPr>
              <a:t>დაჯარიმდება არამიზნობრივად გაცემული კომპენსაციის ორმაგი ოდენობით.</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triped Right Arrow 11"/>
          <p:cNvSpPr/>
          <p:nvPr/>
        </p:nvSpPr>
        <p:spPr>
          <a:xfrm>
            <a:off x="152400" y="4419600"/>
            <a:ext cx="579119" cy="3810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064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 Point Master - V2 - A - G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3605</TotalTime>
  <Words>1650</Words>
  <Application>Microsoft Office PowerPoint</Application>
  <PresentationFormat>On-screen Show (4:3)</PresentationFormat>
  <Paragraphs>150</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Sylfaen</vt:lpstr>
      <vt:lpstr>Times New Roman</vt:lpstr>
      <vt:lpstr>Wingdings</vt:lpstr>
      <vt:lpstr>Power Point Master - V2 - A - Geo</vt:lpstr>
      <vt:lpstr>კორონავირუსის პანდემიის შედეგად დაზარალებულთა მხარდაჭერის პროგრამის პროცედურული დეტალები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თვითდასაქმებულები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საგადასახადო პრევენციის დეპარტამენტი</dc:title>
  <dc:creator>GN</dc:creator>
  <cp:lastModifiedBy>Levan Dgebuadze</cp:lastModifiedBy>
  <cp:revision>739</cp:revision>
  <cp:lastPrinted>2020-05-04T11:12:34Z</cp:lastPrinted>
  <dcterms:created xsi:type="dcterms:W3CDTF">2012-05-02T10:30:18Z</dcterms:created>
  <dcterms:modified xsi:type="dcterms:W3CDTF">2020-05-13T06:40:21Z</dcterms:modified>
</cp:coreProperties>
</file>